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6" r:id="rId4"/>
    <p:sldId id="280" r:id="rId5"/>
    <p:sldId id="268" r:id="rId6"/>
    <p:sldId id="279" r:id="rId7"/>
    <p:sldId id="267" r:id="rId8"/>
    <p:sldId id="271" r:id="rId9"/>
    <p:sldId id="270" r:id="rId10"/>
    <p:sldId id="278" r:id="rId11"/>
    <p:sldId id="269" r:id="rId12"/>
    <p:sldId id="274" r:id="rId13"/>
    <p:sldId id="273" r:id="rId14"/>
    <p:sldId id="277" r:id="rId15"/>
    <p:sldId id="276" r:id="rId16"/>
    <p:sldId id="275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03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45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46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21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30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20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39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33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71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9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9BDB-C65A-44F6-9CAA-52F2D5A51876}" type="datetimeFigureOut">
              <a:rPr lang="zh-TW" altLang="en-US" smtClean="0"/>
              <a:t>2020/12/8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A7E0-5AC4-4A7F-8FAB-83283C70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83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41565-018-0207-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8455" y="529238"/>
            <a:ext cx="11240530" cy="24734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TW" dirty="0" smtClean="0"/>
              <a:t>Superconducting </a:t>
            </a:r>
            <a:r>
              <a:rPr lang="en-US" altLang="zh-TW" dirty="0" err="1" smtClean="0"/>
              <a:t>gatemon</a:t>
            </a:r>
            <a:r>
              <a:rPr lang="en-US" altLang="zh-TW" dirty="0" smtClean="0"/>
              <a:t> qubit based on a </a:t>
            </a:r>
            <a:r>
              <a:rPr lang="en-US" altLang="zh-TW" dirty="0" err="1" smtClean="0"/>
              <a:t>proximitized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t</a:t>
            </a:r>
            <a:r>
              <a:rPr lang="en-US" altLang="zh-TW" dirty="0" smtClean="0"/>
              <a:t>wo-</a:t>
            </a:r>
            <a:r>
              <a:rPr lang="en-US" altLang="zh-TW" b="1" dirty="0" smtClean="0"/>
              <a:t>d</a:t>
            </a:r>
            <a:r>
              <a:rPr lang="en-US" altLang="zh-TW" dirty="0" smtClean="0"/>
              <a:t>imension </a:t>
            </a:r>
            <a:r>
              <a:rPr lang="en-US" altLang="zh-TW" b="1" dirty="0" smtClean="0"/>
              <a:t>e</a:t>
            </a:r>
            <a:r>
              <a:rPr lang="en-US" altLang="zh-TW" dirty="0" smtClean="0"/>
              <a:t>lectron </a:t>
            </a:r>
            <a:r>
              <a:rPr lang="en-US" altLang="zh-TW" b="1" dirty="0" smtClean="0"/>
              <a:t>g</a:t>
            </a:r>
            <a:r>
              <a:rPr lang="en-US" altLang="zh-TW" dirty="0" smtClean="0"/>
              <a:t>as(2DEG)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07458" y="5585579"/>
            <a:ext cx="8373762" cy="1674297"/>
          </a:xfrm>
        </p:spPr>
        <p:txBody>
          <a:bodyPr/>
          <a:lstStyle/>
          <a:p>
            <a:pPr algn="l"/>
            <a:r>
              <a:rPr lang="zh-TW" altLang="en-US" b="1" dirty="0" smtClean="0"/>
              <a:t>報告者</a:t>
            </a:r>
            <a:r>
              <a:rPr lang="zh-TW" altLang="en-US" b="1" dirty="0"/>
              <a:t>：</a:t>
            </a:r>
            <a:r>
              <a:rPr lang="zh-TW" altLang="en-US" b="1" dirty="0" smtClean="0"/>
              <a:t>吳東欣</a:t>
            </a:r>
            <a:endParaRPr lang="en-US" altLang="zh-TW" b="1" dirty="0" smtClean="0"/>
          </a:p>
          <a:p>
            <a:pPr algn="l"/>
            <a:r>
              <a:rPr lang="zh-TW" altLang="en-US" b="1" dirty="0" smtClean="0"/>
              <a:t>指導教授：邱奎霖 教授</a:t>
            </a:r>
            <a:endParaRPr lang="en-US" altLang="zh-TW" b="1" dirty="0" smtClean="0"/>
          </a:p>
          <a:p>
            <a:pPr algn="l"/>
            <a:r>
              <a:rPr lang="en-US" altLang="zh-TW" dirty="0" smtClean="0"/>
              <a:t>Date:10/27/2020</a:t>
            </a:r>
          </a:p>
        </p:txBody>
      </p:sp>
      <p:pic>
        <p:nvPicPr>
          <p:cNvPr id="1026" name="Picture 2" descr="http://rady.ucsd.edu/images/exec/logos/National-Sun-Yat-sen-Univers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1354"/>
            <a:ext cx="4528273" cy="16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6600" b="1" dirty="0" smtClean="0"/>
              <a:t>Hahn echo</a:t>
            </a:r>
            <a:endParaRPr lang="zh-TW" altLang="en-US" sz="6600" b="1" dirty="0"/>
          </a:p>
        </p:txBody>
      </p:sp>
      <p:pic>
        <p:nvPicPr>
          <p:cNvPr id="2050" name="Picture 2" descr="自旋回波衰減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8" y="203157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7/7a/Spin_Ec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91" y="2135531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8114270" y="5945531"/>
                <a:ext cx="2932671" cy="675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𝑆𝐼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𝑆𝐸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𝑆𝐼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𝐹𝐼𝐷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𝑇𝐸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 </a:t>
                </a:r>
                <a:r>
                  <a:rPr lang="en-US" altLang="zh-TW" sz="1200" dirty="0"/>
                  <a:t>(</a:t>
                </a:r>
                <a:r>
                  <a:rPr lang="zh-TW" altLang="en-US" sz="1200" dirty="0"/>
                  <a:t>最高峰訊號強度</a:t>
                </a:r>
                <a:r>
                  <a:rPr lang="en-US" altLang="zh-TW" sz="1200" dirty="0"/>
                  <a:t>)</a:t>
                </a:r>
                <a:r>
                  <a:rPr lang="en-US" altLang="zh-TW" sz="1200" dirty="0"/>
                  <a:t> </a:t>
                </a:r>
                <a:r>
                  <a:rPr lang="en-US" altLang="zh-TW" sz="1200" dirty="0"/>
                  <a:t>(</a:t>
                </a:r>
                <a:r>
                  <a:rPr lang="zh-TW" altLang="en-US" sz="1200" dirty="0"/>
                  <a:t>初始</a:t>
                </a:r>
                <a:r>
                  <a:rPr lang="zh-TW" altLang="en-US" sz="1200" dirty="0"/>
                  <a:t>訊號</a:t>
                </a:r>
                <a:r>
                  <a:rPr lang="zh-TW" altLang="en-US" sz="1200" dirty="0"/>
                  <a:t>強度</a:t>
                </a:r>
                <a:r>
                  <a:rPr lang="en-US" altLang="zh-TW" sz="1200" dirty="0"/>
                  <a:t>)</a:t>
                </a:r>
                <a:endParaRPr lang="zh-TW" altLang="en-US" sz="12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270" y="5945531"/>
                <a:ext cx="2932671" cy="675185"/>
              </a:xfrm>
              <a:prstGeom prst="rect">
                <a:avLst/>
              </a:prstGeom>
              <a:blipFill rotWithShape="0">
                <a:blip r:embed="rId4"/>
                <a:stretch>
                  <a:fillRect b="-3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046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5400" b="1" dirty="0" smtClean="0"/>
              <a:t>Measurement of T1 T2echo</a:t>
            </a:r>
            <a:endParaRPr lang="zh-TW" altLang="en-US" sz="54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00" y="1767960"/>
            <a:ext cx="4391603" cy="4975744"/>
          </a:xfrm>
        </p:spPr>
      </p:pic>
      <p:sp>
        <p:nvSpPr>
          <p:cNvPr id="3" name="文字方塊 2"/>
          <p:cNvSpPr txBox="1"/>
          <p:nvPr/>
        </p:nvSpPr>
        <p:spPr>
          <a:xfrm>
            <a:off x="6293708" y="2142137"/>
            <a:ext cx="3970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T2,echo </a:t>
            </a:r>
            <a:r>
              <a:rPr lang="zh-TW" altLang="en-US" sz="2400" dirty="0" smtClean="0"/>
              <a:t>～</a:t>
            </a:r>
            <a:r>
              <a:rPr lang="en-US" altLang="zh-TW" sz="2400" dirty="0" smtClean="0"/>
              <a:t>2T1</a:t>
            </a:r>
          </a:p>
          <a:p>
            <a:r>
              <a:rPr lang="en-US" altLang="zh-TW" sz="2400" dirty="0"/>
              <a:t>Indicates </a:t>
            </a:r>
            <a:r>
              <a:rPr lang="en-US" altLang="zh-TW" sz="2400" dirty="0" smtClean="0"/>
              <a:t>that 2DEG </a:t>
            </a:r>
            <a:r>
              <a:rPr lang="en-US" altLang="zh-TW" sz="2400" dirty="0" err="1"/>
              <a:t>gatemon</a:t>
            </a:r>
            <a:r>
              <a:rPr lang="en-US" altLang="zh-TW" sz="2400" dirty="0"/>
              <a:t> dephasing is dominated by low frequency </a:t>
            </a:r>
            <a:r>
              <a:rPr lang="en-US" altLang="zh-TW" sz="2400" dirty="0" smtClean="0"/>
              <a:t>noise</a:t>
            </a:r>
          </a:p>
          <a:p>
            <a:endParaRPr lang="zh-TW" altLang="en-US" sz="2400" dirty="0"/>
          </a:p>
        </p:txBody>
      </p:sp>
      <p:sp>
        <p:nvSpPr>
          <p:cNvPr id="6" name="AutoShape 4" descr="{\displaystyle SI_{SE,max}=SI_{FID}\cdot e^{-TE/T_{2}}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068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6000" b="1" dirty="0" smtClean="0"/>
              <a:t>Result of T1</a:t>
            </a:r>
            <a:endParaRPr lang="zh-TW" altLang="en-US" sz="6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04" y="1821434"/>
            <a:ext cx="4234655" cy="5036566"/>
          </a:xfrm>
        </p:spPr>
      </p:pic>
    </p:spTree>
    <p:extLst>
      <p:ext uri="{BB962C8B-B14F-4D97-AF65-F5344CB8AC3E}">
        <p14:creationId xmlns:p14="http://schemas.microsoft.com/office/powerpoint/2010/main" val="418980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821" y="0"/>
            <a:ext cx="10515600" cy="1325563"/>
          </a:xfrm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4800" b="1" dirty="0" smtClean="0"/>
              <a:t>Coherent two qubits interaction</a:t>
            </a:r>
            <a:endParaRPr lang="zh-TW" altLang="en-US" sz="48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2" y="1800911"/>
            <a:ext cx="3518709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350" y="2837163"/>
            <a:ext cx="4091861" cy="38684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26" y="1405066"/>
            <a:ext cx="6105525" cy="1514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547287" y="3179134"/>
                <a:ext cx="1556950" cy="491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Splitting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𝑀h𝑧</m:t>
                      </m:r>
                    </m:oMath>
                  </m:oMathPara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electrostatic </a:t>
                </a:r>
                <a:r>
                  <a:rPr lang="en-US" altLang="zh-TW" dirty="0"/>
                  <a:t>simulations </a:t>
                </a:r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𝑀h𝑧</m:t>
                      </m:r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For </a:t>
                </a:r>
                <a:r>
                  <a:rPr lang="en-US" altLang="zh-TW" dirty="0" err="1" smtClean="0"/>
                  <a:t>f</a:t>
                </a:r>
                <a:r>
                  <a:rPr lang="en-US" altLang="zh-TW" sz="1400" dirty="0" err="1" smtClean="0"/>
                  <a:t>Q</a:t>
                </a:r>
                <a:r>
                  <a:rPr lang="en-US" altLang="zh-TW" dirty="0" smtClean="0"/>
                  <a:t>=5GHz</a:t>
                </a:r>
              </a:p>
              <a:p>
                <a:endParaRPr lang="en-US" altLang="zh-TW" sz="1400" dirty="0"/>
              </a:p>
              <a:p>
                <a:r>
                  <a:rPr lang="en-US" altLang="zh-TW" dirty="0" smtClean="0"/>
                  <a:t>Extracted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𝑀h𝑧</m:t>
                      </m:r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87" y="3179134"/>
                <a:ext cx="1556950" cy="4916154"/>
              </a:xfrm>
              <a:prstGeom prst="rect">
                <a:avLst/>
              </a:prstGeom>
              <a:blipFill rotWithShape="0">
                <a:blip r:embed="rId5"/>
                <a:stretch>
                  <a:fillRect l="-3529" t="-7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760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8800" b="1" dirty="0" smtClean="0">
                <a:solidFill>
                  <a:srgbClr val="A5A5A5">
                    <a:lumMod val="50000"/>
                  </a:srgbClr>
                </a:solidFill>
                <a:latin typeface="Edwardian Script ITC" panose="030303020407070D0804" pitchFamily="66" charset="0"/>
              </a:rPr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Planar </a:t>
            </a:r>
            <a:r>
              <a:rPr lang="en-US" altLang="zh-TW" dirty="0"/>
              <a:t>semiconductor materials and superconducting microwave circuits are compatible technologies that can be readily integrated while maintaining quantum coherence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Since 2DEG </a:t>
            </a:r>
            <a:r>
              <a:rPr lang="en-US" altLang="zh-TW" dirty="0" err="1" smtClean="0"/>
              <a:t>gatemons</a:t>
            </a:r>
            <a:r>
              <a:rPr lang="en-US" altLang="zh-TW" dirty="0" smtClean="0"/>
              <a:t> represent a perfect quantum counterpart to semiconductor-based cryogenic classical control logic, they take the first step towards realizing a scalable all-electric hybrid superconductor-semiconductor quantum processor.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158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8800" b="1" dirty="0" smtClean="0">
                <a:solidFill>
                  <a:srgbClr val="A5A5A5">
                    <a:lumMod val="50000"/>
                  </a:srgbClr>
                </a:solidFill>
                <a:latin typeface="Edwardian Script ITC" panose="030303020407070D0804" pitchFamily="66" charset="0"/>
              </a:rPr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sz="2000" dirty="0" err="1"/>
              <a:t>Casparis</a:t>
            </a:r>
            <a:r>
              <a:rPr lang="en-US" altLang="zh-TW" sz="2000" dirty="0"/>
              <a:t>, Lucas, et al. “Superconducting </a:t>
            </a:r>
            <a:r>
              <a:rPr lang="en-US" altLang="zh-TW" sz="2000" dirty="0" err="1"/>
              <a:t>Gatemon</a:t>
            </a:r>
            <a:r>
              <a:rPr lang="en-US" altLang="zh-TW" sz="2000" dirty="0"/>
              <a:t> Qubit Based on a </a:t>
            </a:r>
            <a:r>
              <a:rPr lang="en-US" altLang="zh-TW" sz="2000" dirty="0" err="1"/>
              <a:t>Proximitized</a:t>
            </a:r>
            <a:r>
              <a:rPr lang="en-US" altLang="zh-TW" sz="2000" dirty="0"/>
              <a:t> Two-Dimensional Electron Gas.” </a:t>
            </a:r>
            <a:r>
              <a:rPr lang="en-US" altLang="zh-TW" sz="2000" i="1" dirty="0"/>
              <a:t>Nature News</a:t>
            </a:r>
            <a:r>
              <a:rPr lang="en-US" altLang="zh-TW" sz="2000" dirty="0"/>
              <a:t>, Nature Publishing Group, 23 July 2018, </a:t>
            </a:r>
            <a:r>
              <a:rPr lang="en-US" altLang="zh-TW" sz="2000" dirty="0">
                <a:hlinkClick r:id="rId2"/>
              </a:rPr>
              <a:t>https://</a:t>
            </a:r>
            <a:r>
              <a:rPr lang="en-US" altLang="zh-TW" sz="2000" dirty="0" smtClean="0">
                <a:hlinkClick r:id="rId2"/>
              </a:rPr>
              <a:t>www.nature.com/articles/s41565-018-0207-y</a:t>
            </a:r>
            <a:endParaRPr lang="en-US" altLang="zh-TW" sz="2000" dirty="0"/>
          </a:p>
          <a:p>
            <a:r>
              <a:rPr lang="zh-TW" altLang="en-US" sz="2000" dirty="0" smtClean="0"/>
              <a:t>圖源：</a:t>
            </a:r>
            <a:r>
              <a:rPr lang="en-US" altLang="zh-TW" sz="2000" dirty="0" smtClean="0"/>
              <a:t>1.https</a:t>
            </a:r>
            <a:r>
              <a:rPr lang="en-US" altLang="zh-TW" sz="2000" dirty="0"/>
              <a:t>://</a:t>
            </a:r>
            <a:r>
              <a:rPr lang="en-US" altLang="zh-TW" sz="2000" dirty="0" smtClean="0"/>
              <a:t>en.wikipedia.org/wiki/Spin_echo</a:t>
            </a:r>
          </a:p>
          <a:p>
            <a:r>
              <a:rPr lang="en-US" altLang="zh-TW" sz="2000" dirty="0" smtClean="0"/>
              <a:t>2.“Hahn </a:t>
            </a:r>
            <a:r>
              <a:rPr lang="en-US" altLang="zh-TW" sz="2000" dirty="0"/>
              <a:t>Echo.” </a:t>
            </a:r>
            <a:r>
              <a:rPr lang="en-US" altLang="zh-TW" sz="2000" i="1" dirty="0"/>
              <a:t>Questions and Answers ​in MRI</a:t>
            </a:r>
            <a:r>
              <a:rPr lang="en-US" altLang="zh-TW" sz="2000" dirty="0"/>
              <a:t>, http://mriquestions.com/90deg-90deg-hahn-echo.html</a:t>
            </a:r>
            <a:endParaRPr lang="en-US" altLang="zh-TW" sz="2000" dirty="0" smtClean="0"/>
          </a:p>
          <a:p>
            <a:r>
              <a:rPr lang="en-US" altLang="zh-TW" sz="2000" dirty="0"/>
              <a:t>https://</a:t>
            </a:r>
            <a:r>
              <a:rPr lang="en-US" altLang="zh-TW" sz="2000" dirty="0" smtClean="0"/>
              <a:t>www.researchgate.net/publication/283532114_Two-dimensional_epitaxial_superconductor-semiconductor_heterostructures_A_platform_for_topological_superconducting_networks</a:t>
            </a:r>
          </a:p>
          <a:p>
            <a:r>
              <a:rPr lang="en-US" altLang="zh-TW" sz="2000" dirty="0" smtClean="0"/>
              <a:t>2DEG : https</a:t>
            </a:r>
            <a:r>
              <a:rPr lang="en-US" altLang="zh-TW" sz="2000" dirty="0"/>
              <a:t>://</a:t>
            </a:r>
            <a:r>
              <a:rPr lang="en-US" altLang="zh-TW" sz="2000" dirty="0" smtClean="0"/>
              <a:t>ir.nctu.edu.tw/bitstream/11536/76146/6/155306.pdf</a:t>
            </a:r>
          </a:p>
          <a:p>
            <a:r>
              <a:rPr lang="en-US" altLang="zh-TW" sz="2200" dirty="0"/>
              <a:t>Thomas </a:t>
            </a:r>
            <a:r>
              <a:rPr lang="en-US" altLang="zh-TW" sz="2200" dirty="0" err="1"/>
              <a:t>Kuo</a:t>
            </a:r>
            <a:r>
              <a:rPr lang="en-US" altLang="zh-TW" sz="2200" dirty="0"/>
              <a:t> (2020/4/27</a:t>
            </a:r>
            <a:r>
              <a:rPr lang="en-US" altLang="zh-TW" sz="2200" dirty="0" smtClean="0"/>
              <a:t>)</a:t>
            </a:r>
            <a:r>
              <a:rPr lang="en-US" altLang="zh-TW" sz="2200" dirty="0"/>
              <a:t/>
            </a:r>
            <a:br>
              <a:rPr lang="en-US" altLang="zh-TW" sz="2200" dirty="0"/>
            </a:br>
            <a:r>
              <a:rPr lang="en-US" altLang="zh-TW" sz="2200" dirty="0"/>
              <a:t>Topic: Superconducting </a:t>
            </a:r>
            <a:r>
              <a:rPr lang="en-US" altLang="zh-TW" sz="2200" dirty="0" err="1"/>
              <a:t>Gatemon</a:t>
            </a:r>
            <a:r>
              <a:rPr lang="en-US" altLang="zh-TW" sz="2200" dirty="0"/>
              <a:t> Qubit based on a </a:t>
            </a:r>
            <a:r>
              <a:rPr lang="en-US" altLang="zh-TW" sz="2200" dirty="0" err="1"/>
              <a:t>Proximitized</a:t>
            </a:r>
            <a:r>
              <a:rPr lang="en-US" altLang="zh-TW" sz="2200" dirty="0"/>
              <a:t> Two-Dimensional Electron Gas 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1527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34762" y="1955028"/>
            <a:ext cx="10538254" cy="2188604"/>
          </a:xfr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en-US" altLang="zh-TW" sz="8800" b="1" dirty="0" smtClean="0">
                <a:solidFill>
                  <a:srgbClr val="A5A5A5">
                    <a:lumMod val="50000"/>
                  </a:srgbClr>
                </a:solidFill>
                <a:latin typeface="Edwardian Script ITC" panose="030303020407070D0804" pitchFamily="66" charset="0"/>
              </a:rPr>
              <a:t>Thank you for your attention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3636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US" altLang="zh-TW" sz="8800" b="1" dirty="0" smtClean="0">
                <a:solidFill>
                  <a:schemeClr val="accent3">
                    <a:lumMod val="50000"/>
                  </a:schemeClr>
                </a:solidFill>
                <a:latin typeface="Edwardian Script ITC" panose="030303020407070D0804" pitchFamily="66" charset="0"/>
              </a:rPr>
              <a:t>Outline</a:t>
            </a:r>
            <a:endParaRPr lang="zh-TW" altLang="en-US" sz="8800" b="1" dirty="0">
              <a:solidFill>
                <a:schemeClr val="accent3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/>
              <a:t>Introduction of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2DEG</a:t>
            </a:r>
          </a:p>
          <a:p>
            <a:r>
              <a:rPr lang="en-US" altLang="zh-TW" sz="3600" dirty="0" smtClean="0"/>
              <a:t>The way of experiment</a:t>
            </a:r>
          </a:p>
          <a:p>
            <a:r>
              <a:rPr lang="en-US" altLang="zh-TW" sz="3600" dirty="0" smtClean="0"/>
              <a:t>Measurement of T1 T2echo</a:t>
            </a:r>
          </a:p>
          <a:p>
            <a:r>
              <a:rPr lang="en-US" altLang="zh-TW" sz="3600" dirty="0" smtClean="0"/>
              <a:t>Conclusion</a:t>
            </a:r>
          </a:p>
          <a:p>
            <a:r>
              <a:rPr lang="en-US" altLang="zh-TW" sz="3600" dirty="0" smtClean="0"/>
              <a:t>Reference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02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317" y="1791729"/>
            <a:ext cx="5200650" cy="3981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6119" y="214184"/>
            <a:ext cx="10948086" cy="151576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/>
            <a:r>
              <a:rPr lang="en-US" altLang="zh-TW" sz="7200" b="1" dirty="0" smtClean="0"/>
              <a:t>2DEG wafer</a:t>
            </a:r>
            <a:endParaRPr lang="zh-TW" altLang="en-US" sz="72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2097387"/>
            <a:ext cx="4210050" cy="3629025"/>
          </a:xfrm>
        </p:spPr>
      </p:pic>
      <p:sp>
        <p:nvSpPr>
          <p:cNvPr id="3" name="文字方塊 2"/>
          <p:cNvSpPr txBox="1"/>
          <p:nvPr/>
        </p:nvSpPr>
        <p:spPr>
          <a:xfrm rot="179257">
            <a:off x="2006172" y="3956732"/>
            <a:ext cx="172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2DEG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46659" y="5925178"/>
            <a:ext cx="320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此為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AlGaAs</a:t>
            </a:r>
            <a:r>
              <a:rPr lang="en-US" altLang="zh-TW" sz="2000" dirty="0" smtClean="0">
                <a:solidFill>
                  <a:srgbClr val="FF0000"/>
                </a:solidFill>
              </a:rPr>
              <a:t>-GaAs 2DEG</a:t>
            </a:r>
            <a:r>
              <a:rPr lang="zh-TW" altLang="en-US" sz="2000" dirty="0" smtClean="0">
                <a:solidFill>
                  <a:srgbClr val="FF0000"/>
                </a:solidFill>
              </a:rPr>
              <a:t>示意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850167" y="1912723"/>
            <a:ext cx="120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10meV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28971" y="5494291"/>
            <a:ext cx="205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↖</a:t>
            </a:r>
          </a:p>
          <a:p>
            <a:r>
              <a:rPr lang="en-US" altLang="zh-TW" sz="2400" dirty="0" smtClean="0"/>
              <a:t>(Fe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doped)</a:t>
            </a:r>
            <a:endParaRPr lang="zh-TW" altLang="en-US" sz="2400" dirty="0"/>
          </a:p>
        </p:txBody>
      </p:sp>
      <p:sp>
        <p:nvSpPr>
          <p:cNvPr id="14" name="弧形箭號 (上彎) 13"/>
          <p:cNvSpPr/>
          <p:nvPr/>
        </p:nvSpPr>
        <p:spPr>
          <a:xfrm>
            <a:off x="1573428" y="3448776"/>
            <a:ext cx="1491049" cy="708454"/>
          </a:xfrm>
          <a:prstGeom prst="curved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6119" y="214184"/>
            <a:ext cx="10948086" cy="151576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/>
            <a:r>
              <a:rPr lang="en-US" altLang="zh-TW" sz="7200" b="1" dirty="0" err="1" smtClean="0"/>
              <a:t>Gatemon</a:t>
            </a:r>
            <a:endParaRPr lang="zh-TW" altLang="en-US" sz="7200" b="1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5" y="1975344"/>
            <a:ext cx="2348547" cy="1616353"/>
          </a:xfrm>
        </p:spPr>
      </p:pic>
      <p:sp>
        <p:nvSpPr>
          <p:cNvPr id="11" name="文字方塊 10"/>
          <p:cNvSpPr txBox="1"/>
          <p:nvPr/>
        </p:nvSpPr>
        <p:spPr>
          <a:xfrm>
            <a:off x="1227438" y="3797642"/>
            <a:ext cx="1087394" cy="370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LC circuit</a:t>
            </a:r>
            <a:endParaRPr lang="zh-TW" altLang="en-US" dirty="0"/>
          </a:p>
        </p:txBody>
      </p:sp>
      <p:pic>
        <p:nvPicPr>
          <p:cNvPr id="12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690" y="1975344"/>
            <a:ext cx="7098829" cy="3024306"/>
          </a:xfrm>
          <a:prstGeom prst="rect">
            <a:avLst/>
          </a:prstGeom>
        </p:spPr>
      </p:pic>
      <p:sp>
        <p:nvSpPr>
          <p:cNvPr id="13" name="向右箭號 12"/>
          <p:cNvSpPr/>
          <p:nvPr/>
        </p:nvSpPr>
        <p:spPr>
          <a:xfrm>
            <a:off x="5577016" y="3487497"/>
            <a:ext cx="576649" cy="263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577015" y="3957053"/>
            <a:ext cx="576649" cy="263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017740" y="3381777"/>
            <a:ext cx="252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Capacitance(two plates)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17740" y="3904192"/>
            <a:ext cx="430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Capacitance(between </a:t>
            </a:r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</a:rPr>
              <a:t>gatemon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 and ground)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9465276" y="6376087"/>
            <a:ext cx="25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From</a:t>
            </a:r>
            <a:r>
              <a:rPr lang="zh-TW" altLang="en-US" dirty="0"/>
              <a:t>量子計算基礎導讀</a:t>
            </a:r>
          </a:p>
        </p:txBody>
      </p:sp>
    </p:spTree>
    <p:extLst>
      <p:ext uri="{BB962C8B-B14F-4D97-AF65-F5344CB8AC3E}">
        <p14:creationId xmlns:p14="http://schemas.microsoft.com/office/powerpoint/2010/main" val="5473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6000" b="1" dirty="0" smtClean="0"/>
              <a:t>2DEG </a:t>
            </a:r>
            <a:r>
              <a:rPr lang="en-US" altLang="zh-TW" sz="6000" b="1" dirty="0" err="1" smtClean="0"/>
              <a:t>Gatemons</a:t>
            </a:r>
            <a:endParaRPr lang="zh-TW" altLang="en-US" sz="6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" y="1957269"/>
            <a:ext cx="7098829" cy="302430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70" y="3105150"/>
            <a:ext cx="4343400" cy="3752850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 rot="932646">
            <a:off x="2834258" y="2899737"/>
            <a:ext cx="4746880" cy="60424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60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6119" y="214184"/>
            <a:ext cx="10948086" cy="1515762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/>
            <a:endParaRPr lang="zh-TW" altLang="en-US" sz="7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551935" y="2150076"/>
                <a:ext cx="11162270" cy="2765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altLang="zh-TW" dirty="0" smtClean="0">
                    <a:latin typeface="Cambria Math" panose="02040503050406030204" pitchFamily="18" charset="0"/>
                  </a:rPr>
                  <a:t>From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acc>
                          <m:accPr>
                            <m:chr m:val="̂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=4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altLang="zh-TW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acc>
                          </m:e>
                        </m:func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altLang="zh-TW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泰勒展開</m:t>
                          </m:r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→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-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-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忽略高次項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zh-TW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不敏感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altLang="zh-TW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4!</m:t>
                        </m:r>
                      </m:den>
                    </m:f>
                  </m:oMath>
                </a14:m>
                <a:r>
                  <a:rPr lang="en-US" altLang="zh-TW" dirty="0" smtClean="0"/>
                  <a:t>)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rad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altLang="zh-TW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TW" b="0" dirty="0" smtClean="0"/>
              </a:p>
              <a:p>
                <a:pPr/>
                <a:r>
                  <a:rPr lang="zh-TW" altLang="en-US" dirty="0" smtClean="0"/>
                  <a:t>展開並指保留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rad>
                    <m:d>
                      <m:d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TW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/>
                    </m:sSup>
                  </m:oMath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rad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</a:rPr>
                        <m:t>+1)</m:t>
                      </m:r>
                      <m:sSub>
                        <m:sSubPr>
                          <m:ctrlP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𝐸𝑐𝐸𝑗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rad>
                  </m:oMath>
                </a14:m>
                <a:endParaRPr lang="en-US" altLang="zh-TW" dirty="0" smtClean="0"/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35" y="2150076"/>
                <a:ext cx="11162270" cy="2765757"/>
              </a:xfrm>
              <a:prstGeom prst="rect">
                <a:avLst/>
              </a:prstGeom>
              <a:blipFill rotWithShape="0">
                <a:blip r:embed="rId2"/>
                <a:stretch>
                  <a:fillRect l="-492" t="-883" b="-6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/>
          <p:cNvSpPr txBox="1"/>
          <p:nvPr/>
        </p:nvSpPr>
        <p:spPr>
          <a:xfrm>
            <a:off x="9432325" y="6334897"/>
            <a:ext cx="25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From</a:t>
            </a:r>
            <a:r>
              <a:rPr lang="zh-TW" altLang="en-US" dirty="0" smtClean="0"/>
              <a:t>孔偉成</a:t>
            </a:r>
            <a:r>
              <a:rPr lang="en-US" altLang="zh-TW" dirty="0" smtClean="0"/>
              <a:t>PHD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thesis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65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5400" b="1" dirty="0" smtClean="0"/>
              <a:t>Result</a:t>
            </a:r>
            <a:endParaRPr lang="zh-TW" altLang="en-US" sz="5400" b="1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4" y="2188090"/>
            <a:ext cx="5477343" cy="3454829"/>
          </a:xfrm>
        </p:spPr>
      </p:pic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62" y="1979012"/>
            <a:ext cx="5221263" cy="3581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38200" y="5748450"/>
                <a:ext cx="5869459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𝑓𝑄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rad>
                        <m:radPr>
                          <m:deg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𝐸𝑐𝐸𝑗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48450"/>
                <a:ext cx="5869459" cy="7837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2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5400" b="1" dirty="0" smtClean="0"/>
              <a:t>Rabi oscillation</a:t>
            </a:r>
            <a:endParaRPr lang="zh-TW" altLang="en-US" sz="54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82" y="1863683"/>
            <a:ext cx="4569761" cy="4845672"/>
          </a:xfrm>
        </p:spPr>
      </p:pic>
      <p:sp>
        <p:nvSpPr>
          <p:cNvPr id="3" name="文字方塊 2"/>
          <p:cNvSpPr txBox="1"/>
          <p:nvPr/>
        </p:nvSpPr>
        <p:spPr>
          <a:xfrm>
            <a:off x="766119" y="2454876"/>
            <a:ext cx="167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V=-4.5V</a:t>
            </a:r>
            <a:endParaRPr lang="zh-TW" altLang="en-US" sz="2400" dirty="0"/>
          </a:p>
        </p:txBody>
      </p:sp>
      <p:pic>
        <p:nvPicPr>
          <p:cNvPr id="1026" name="Picture 2" descr="https://upload.wikimedia.org/wikipedia/commons/thumb/f/f4/Bloch_Sphere.svg/1200px-Bloch_Spher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21" y="1799067"/>
            <a:ext cx="4003889" cy="45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25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gradFill>
              <a:gsLst>
                <a:gs pos="0">
                  <a:srgbClr val="CCE0F2">
                    <a:lumMod val="5000"/>
                    <a:lumOff val="95000"/>
                  </a:srgb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/>
          </a:bodyPr>
          <a:lstStyle/>
          <a:p>
            <a:r>
              <a:rPr lang="en-US" altLang="zh-TW" sz="5400" b="1" dirty="0" smtClean="0"/>
              <a:t>Ramsey oscillation</a:t>
            </a:r>
            <a:endParaRPr lang="zh-TW" altLang="en-US" sz="54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52" y="1797780"/>
            <a:ext cx="4405568" cy="4955526"/>
          </a:xfrm>
        </p:spPr>
      </p:pic>
      <p:pic>
        <p:nvPicPr>
          <p:cNvPr id="5" name="Picture 2" descr="https://upload.wikimedia.org/wikipedia/commons/thumb/f/f4/Bloch_Sphere.svg/1200px-Bloch_Spher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21" y="1799067"/>
            <a:ext cx="4003889" cy="45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81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237</Words>
  <Application>Microsoft Office PowerPoint</Application>
  <PresentationFormat>寬螢幕</PresentationFormat>
  <Paragraphs>66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Cambria Math</vt:lpstr>
      <vt:lpstr>Edwardian Script ITC</vt:lpstr>
      <vt:lpstr>Office 佈景主題</vt:lpstr>
      <vt:lpstr>Superconducting gatemon qubit based on a proximitized two-dimension electron gas(2DEG)</vt:lpstr>
      <vt:lpstr>Outline</vt:lpstr>
      <vt:lpstr>2DEG wafer</vt:lpstr>
      <vt:lpstr>Gatemon</vt:lpstr>
      <vt:lpstr>2DEG Gatemons</vt:lpstr>
      <vt:lpstr>PowerPoint 簡報</vt:lpstr>
      <vt:lpstr>Result</vt:lpstr>
      <vt:lpstr>Rabi oscillation</vt:lpstr>
      <vt:lpstr>Ramsey oscillation</vt:lpstr>
      <vt:lpstr>Hahn echo</vt:lpstr>
      <vt:lpstr>Measurement of T1 T2echo</vt:lpstr>
      <vt:lpstr>Result of T1</vt:lpstr>
      <vt:lpstr>Coherent two qubits interaction</vt:lpstr>
      <vt:lpstr>Conclusion</vt:lpstr>
      <vt:lpstr>Reference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gatemon qubit based on a proximitized two-dimension electron gas(2DEG)</dc:title>
  <dc:creator>User</dc:creator>
  <cp:lastModifiedBy>User</cp:lastModifiedBy>
  <cp:revision>51</cp:revision>
  <dcterms:created xsi:type="dcterms:W3CDTF">2020-10-18T13:57:55Z</dcterms:created>
  <dcterms:modified xsi:type="dcterms:W3CDTF">2020-12-07T20:00:58Z</dcterms:modified>
</cp:coreProperties>
</file>