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5"/>
  </p:normalViewPr>
  <p:slideViewPr>
    <p:cSldViewPr snapToGrid="0" snapToObjects="1">
      <p:cViewPr varScale="1">
        <p:scale>
          <a:sx n="74" d="100"/>
          <a:sy n="74" d="100"/>
        </p:scale>
        <p:origin x="18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>
            <a:spLocks noGrp="1"/>
          </p:cNvSpPr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1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2400" b="1" i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–王大明</a:t>
            </a:r>
          </a:p>
        </p:txBody>
      </p:sp>
      <p:sp>
        <p:nvSpPr>
          <p:cNvPr id="94" name="「在此輸入名言語錄。」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0849"/>
            <a:ext cx="10464800" cy="736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  <a:effectLst>
                  <a:outerShdw blurRad="50800" dist="25400" dir="5400000" rotWithShape="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「在此輸入名言語錄。」</a:t>
            </a:r>
          </a:p>
        </p:txBody>
      </p:sp>
      <p:sp>
        <p:nvSpPr>
          <p:cNvPr id="95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1703583_2880x1921.jpeg"/>
          <p:cNvSpPr>
            <a:spLocks noGrp="1"/>
          </p:cNvSpPr>
          <p:nvPr>
            <p:ph type="pic" idx="13"/>
          </p:nvPr>
        </p:nvSpPr>
        <p:spPr>
          <a:xfrm>
            <a:off x="-812800" y="0"/>
            <a:ext cx="14622784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41703583_2880x1921.jpeg"/>
          <p:cNvSpPr>
            <a:spLocks noGrp="1"/>
          </p:cNvSpPr>
          <p:nvPr>
            <p:ph type="pic" idx="13"/>
          </p:nvPr>
        </p:nvSpPr>
        <p:spPr>
          <a:xfrm>
            <a:off x="1104900" y="127000"/>
            <a:ext cx="10795000" cy="7200415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大標題文字"/>
          <p:cNvSpPr txBox="1">
            <a:spLocks noGrp="1"/>
          </p:cNvSpPr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r>
              <a:t>大標題文字</a:t>
            </a:r>
          </a:p>
        </p:txBody>
      </p:sp>
      <p:sp>
        <p:nvSpPr>
          <p:cNvPr id="22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>
            <a:spLocks noGrp="1"/>
          </p:cNvSpPr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3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>
            <a:spLocks noGrp="1"/>
          </p:cNvSpPr>
          <p:nvPr>
            <p:ph type="pic" idx="13"/>
          </p:nvPr>
        </p:nvSpPr>
        <p:spPr>
          <a:xfrm>
            <a:off x="5130800" y="419100"/>
            <a:ext cx="9262596" cy="86487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大標題文字"/>
          <p:cNvSpPr txBox="1">
            <a:spLocks noGrp="1"/>
          </p:cNvSpPr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r>
              <a:t>大標題文字</a:t>
            </a:r>
          </a:p>
        </p:txBody>
      </p:sp>
      <p:sp>
        <p:nvSpPr>
          <p:cNvPr id="40" name="內文層級一…"/>
          <p:cNvSpPr txBox="1">
            <a:spLocks noGrp="1"/>
          </p:cNvSpPr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4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57" name="內文層級一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>
            <a:spLocks noGrp="1"/>
          </p:cNvSpPr>
          <p:nvPr>
            <p:ph type="pic" idx="13"/>
          </p:nvPr>
        </p:nvSpPr>
        <p:spPr>
          <a:xfrm>
            <a:off x="5800664" y="1714886"/>
            <a:ext cx="7997247" cy="7467215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大標題文字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大標題文字</a:t>
            </a:r>
          </a:p>
        </p:txBody>
      </p:sp>
      <p:sp>
        <p:nvSpPr>
          <p:cNvPr id="67" name="內文層級一…"/>
          <p:cNvSpPr txBox="1">
            <a:spLocks noGrp="1"/>
          </p:cNvSpPr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>
            <a:spLocks noGrp="1"/>
          </p:cNvSpPr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>
            <a:spLocks noGrp="1"/>
          </p:cNvSpPr>
          <p:nvPr>
            <p:ph type="pic" sz="half" idx="13"/>
          </p:nvPr>
        </p:nvSpPr>
        <p:spPr>
          <a:xfrm>
            <a:off x="6007100" y="4356100"/>
            <a:ext cx="6870700" cy="4909486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影像"/>
          <p:cNvSpPr>
            <a:spLocks noGrp="1"/>
          </p:cNvSpPr>
          <p:nvPr>
            <p:ph type="pic" sz="half" idx="14"/>
          </p:nvPr>
        </p:nvSpPr>
        <p:spPr>
          <a:xfrm>
            <a:off x="5918200" y="-304800"/>
            <a:ext cx="6451600" cy="6451600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影像"/>
          <p:cNvSpPr>
            <a:spLocks noGrp="1"/>
          </p:cNvSpPr>
          <p:nvPr>
            <p:ph type="pic" idx="15"/>
          </p:nvPr>
        </p:nvSpPr>
        <p:spPr>
          <a:xfrm>
            <a:off x="-825500" y="419100"/>
            <a:ext cx="9258300" cy="8643492"/>
          </a:xfrm>
          <a:prstGeom prst="rect">
            <a:avLst/>
          </a:prstGeom>
          <a:ln w="25400"/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>
            <a:spLocks noGrp="1"/>
          </p:cNvSpPr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3" name="內文層級一…"/>
          <p:cNvSpPr txBox="1">
            <a:spLocks noGrp="1"/>
          </p:cNvSpPr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solidFill>
                  <a:srgbClr val="EBEBEB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FFFFFF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400" b="0" i="0" u="none" strike="noStrike" cap="none" spc="0" baseline="0">
          <a:solidFill>
            <a:srgbClr val="EBEBEB"/>
          </a:solidFill>
          <a:effectLst>
            <a:outerShdw blurRad="50800" dist="25400" dir="5400000" rotWithShape="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toutestquantique.fr/en/microscopy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Coherent control of a hybrid superconducting circuit made with graphene-based van der Waals heterostructures"/>
          <p:cNvSpPr txBox="1">
            <a:spLocks noGrp="1"/>
          </p:cNvSpPr>
          <p:nvPr>
            <p:ph type="title"/>
          </p:nvPr>
        </p:nvSpPr>
        <p:spPr>
          <a:xfrm>
            <a:off x="762000" y="6074403"/>
            <a:ext cx="11480800" cy="10795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82880">
              <a:lnSpc>
                <a:spcPts val="4500"/>
              </a:lnSpc>
              <a:spcBef>
                <a:spcPts val="400"/>
              </a:spcBef>
              <a:defRPr sz="256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Coherent control of a hybrid superconducting circuit made with graphene-based van der Waals heterostructures </a:t>
            </a:r>
          </a:p>
          <a:p>
            <a:pPr defTabSz="182880">
              <a:lnSpc>
                <a:spcPts val="4500"/>
              </a:lnSpc>
              <a:spcBef>
                <a:spcPts val="400"/>
              </a:spcBef>
              <a:defRPr sz="2560">
                <a:solidFill>
                  <a:srgbClr val="000000"/>
                </a:solidFill>
                <a:effectLst/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b="0" dirty="0"/>
          </a:p>
          <a:p>
            <a:pPr algn="l" defTabSz="182880">
              <a:lnSpc>
                <a:spcPts val="4500"/>
              </a:lnSpc>
              <a:spcBef>
                <a:spcPts val="400"/>
              </a:spcBef>
              <a:defRPr sz="2560">
                <a:solidFill>
                  <a:srgbClr val="000000"/>
                </a:solidFill>
                <a:effectLst/>
                <a:latin typeface="Times"/>
                <a:ea typeface="Times"/>
                <a:cs typeface="Times"/>
                <a:sym typeface="Times"/>
              </a:defRPr>
            </a:pPr>
            <a:endParaRPr b="0" dirty="0"/>
          </a:p>
        </p:txBody>
      </p:sp>
      <p:sp>
        <p:nvSpPr>
          <p:cNvPr id="120" name="報告者：洪立翰…"/>
          <p:cNvSpPr txBox="1">
            <a:spLocks noGrp="1"/>
          </p:cNvSpPr>
          <p:nvPr>
            <p:ph type="body" sz="quarter" idx="1"/>
          </p:nvPr>
        </p:nvSpPr>
        <p:spPr>
          <a:xfrm>
            <a:off x="4562987" y="7433204"/>
            <a:ext cx="3878826" cy="914401"/>
          </a:xfrm>
          <a:prstGeom prst="rect">
            <a:avLst/>
          </a:prstGeom>
          <a:ln>
            <a:solidFill>
              <a:srgbClr val="EEEEEE"/>
            </a:solidFill>
          </a:ln>
        </p:spPr>
        <p:txBody>
          <a:bodyPr/>
          <a:lstStyle/>
          <a:p>
            <a:pPr defTabSz="356362">
              <a:defRPr sz="2074">
                <a:solidFill>
                  <a:srgbClr val="000000"/>
                </a:solidFill>
                <a:effectLst/>
                <a:latin typeface="蘋果儷中黑"/>
                <a:ea typeface="蘋果儷中黑"/>
                <a:cs typeface="蘋果儷中黑"/>
                <a:sym typeface="蘋果儷中黑"/>
              </a:defRPr>
            </a:pPr>
            <a:r>
              <a:rPr dirty="0" err="1"/>
              <a:t>報告者：洪立翰</a:t>
            </a:r>
            <a:endParaRPr dirty="0"/>
          </a:p>
          <a:p>
            <a:pPr defTabSz="356362">
              <a:defRPr sz="2074">
                <a:solidFill>
                  <a:srgbClr val="000000"/>
                </a:solidFill>
                <a:effectLst/>
                <a:latin typeface="蘋果儷中黑"/>
                <a:ea typeface="蘋果儷中黑"/>
                <a:cs typeface="蘋果儷中黑"/>
                <a:sym typeface="蘋果儷中黑"/>
              </a:defRPr>
            </a:pPr>
            <a:r>
              <a:rPr dirty="0" err="1"/>
              <a:t>指導教授：邱奎霖教授</a:t>
            </a:r>
            <a:endParaRPr dirty="0"/>
          </a:p>
        </p:txBody>
      </p:sp>
      <p:pic>
        <p:nvPicPr>
          <p:cNvPr id="121" name="影像" descr="影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050" y="7057487"/>
            <a:ext cx="2193348" cy="1493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螢幕快照 2020-03-27 下午8.06.07.png" descr="螢幕快照 2020-03-27 下午8.06.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861" y="71911"/>
            <a:ext cx="7086953" cy="4789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螢幕快照 2020-03-27 下午8.14.33.png" descr="螢幕快照 2020-03-27 下午8.14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26905"/>
            <a:ext cx="13004801" cy="1199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raphene with hB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Graphene with hBN</a:t>
            </a:r>
          </a:p>
        </p:txBody>
      </p:sp>
      <p:pic>
        <p:nvPicPr>
          <p:cNvPr id="163" name="螢幕快照 2020-03-28 下午5.02.40.png" descr="螢幕快照 2020-03-28 下午5.02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5" y="2862582"/>
            <a:ext cx="7379324" cy="547623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Van der waal materials"/>
          <p:cNvSpPr txBox="1"/>
          <p:nvPr/>
        </p:nvSpPr>
        <p:spPr>
          <a:xfrm>
            <a:off x="7551907" y="2800722"/>
            <a:ext cx="537174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Van der waal materials</a:t>
            </a:r>
          </a:p>
        </p:txBody>
      </p:sp>
      <p:sp>
        <p:nvSpPr>
          <p:cNvPr id="165" name="Polymer dry picked-up"/>
          <p:cNvSpPr txBox="1"/>
          <p:nvPr/>
        </p:nvSpPr>
        <p:spPr>
          <a:xfrm>
            <a:off x="7414565" y="3923746"/>
            <a:ext cx="564643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4211" indent="-454211">
              <a:buSzPct val="75000"/>
              <a:buChar char="•"/>
            </a:lvl1pPr>
          </a:lstStyle>
          <a:p>
            <a:r>
              <a:t>Polymer dry picked-up</a:t>
            </a:r>
          </a:p>
        </p:txBody>
      </p:sp>
      <p:sp>
        <p:nvSpPr>
          <p:cNvPr id="166" name="The bottom hBN"/>
          <p:cNvSpPr txBox="1"/>
          <p:nvPr/>
        </p:nvSpPr>
        <p:spPr>
          <a:xfrm>
            <a:off x="7456681" y="5046769"/>
            <a:ext cx="424206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4211" indent="-454211">
              <a:buSzPct val="75000"/>
              <a:buChar char="•"/>
            </a:lvl1pPr>
          </a:lstStyle>
          <a:p>
            <a:r>
              <a:t>The bottom hBN</a:t>
            </a:r>
          </a:p>
        </p:txBody>
      </p:sp>
      <p:sp>
        <p:nvSpPr>
          <p:cNvPr id="167" name="箭頭"/>
          <p:cNvSpPr/>
          <p:nvPr/>
        </p:nvSpPr>
        <p:spPr>
          <a:xfrm>
            <a:off x="8110479" y="5719747"/>
            <a:ext cx="745944" cy="446311"/>
          </a:xfrm>
          <a:prstGeom prst="rightArrow">
            <a:avLst>
              <a:gd name="adj1" fmla="val 32000"/>
              <a:gd name="adj2" fmla="val 108387"/>
            </a:avLst>
          </a:prstGeom>
          <a:solidFill>
            <a:srgbClr val="0000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8" name="Pristine gate dielectric"/>
          <p:cNvSpPr txBox="1"/>
          <p:nvPr/>
        </p:nvSpPr>
        <p:spPr>
          <a:xfrm>
            <a:off x="9027904" y="5712372"/>
            <a:ext cx="325983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t>Pristine gate dielectric</a:t>
            </a:r>
          </a:p>
        </p:txBody>
      </p:sp>
      <p:sp>
        <p:nvSpPr>
          <p:cNvPr id="169" name="The top hBN"/>
          <p:cNvSpPr txBox="1"/>
          <p:nvPr/>
        </p:nvSpPr>
        <p:spPr>
          <a:xfrm>
            <a:off x="7621473" y="6371085"/>
            <a:ext cx="316240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228600" indent="-228600">
              <a:buSzPct val="100000"/>
              <a:buChar char="•"/>
            </a:lvl1pPr>
          </a:lstStyle>
          <a:p>
            <a:r>
              <a:t>The top hBN</a:t>
            </a:r>
          </a:p>
        </p:txBody>
      </p:sp>
      <p:sp>
        <p:nvSpPr>
          <p:cNvPr id="170" name="箭頭"/>
          <p:cNvSpPr/>
          <p:nvPr/>
        </p:nvSpPr>
        <p:spPr>
          <a:xfrm>
            <a:off x="8110479" y="7031867"/>
            <a:ext cx="745944" cy="446311"/>
          </a:xfrm>
          <a:prstGeom prst="rightArrow">
            <a:avLst>
              <a:gd name="adj1" fmla="val 32000"/>
              <a:gd name="adj2" fmla="val 108387"/>
            </a:avLst>
          </a:prstGeom>
          <a:solidFill>
            <a:srgbClr val="0000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1" name="Protection"/>
          <p:cNvSpPr txBox="1"/>
          <p:nvPr/>
        </p:nvSpPr>
        <p:spPr>
          <a:xfrm>
            <a:off x="9212133" y="7024493"/>
            <a:ext cx="1571245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t>Protection</a:t>
            </a:r>
          </a:p>
        </p:txBody>
      </p:sp>
      <p:sp>
        <p:nvSpPr>
          <p:cNvPr id="172" name="Backgate fixed at 5V…"/>
          <p:cNvSpPr txBox="1"/>
          <p:nvPr/>
        </p:nvSpPr>
        <p:spPr>
          <a:xfrm>
            <a:off x="226296" y="8362517"/>
            <a:ext cx="6581601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6870" indent="-286870">
              <a:buSzPct val="75000"/>
              <a:buChar char="•"/>
              <a:defRPr sz="2400"/>
            </a:pPr>
            <a:r>
              <a:t>Backgate fixed at 5V</a:t>
            </a:r>
          </a:p>
          <a:p>
            <a:pPr marL="286870" indent="-286870">
              <a:buSzPct val="75000"/>
              <a:buChar char="•"/>
              <a:defRPr sz="2400"/>
            </a:pPr>
            <a:r>
              <a:t>Charge energy Ec is giver by  Ec/h=100MHz</a:t>
            </a:r>
          </a:p>
        </p:txBody>
      </p:sp>
      <p:pic>
        <p:nvPicPr>
          <p:cNvPr id="173" name="線條 線條" descr="線條 線條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rot="824741">
            <a:off x="3124195" y="8043063"/>
            <a:ext cx="4543274" cy="332935"/>
          </a:xfrm>
          <a:prstGeom prst="rect">
            <a:avLst/>
          </a:prstGeom>
        </p:spPr>
      </p:pic>
      <p:sp>
        <p:nvSpPr>
          <p:cNvPr id="175" name="We discussed in this paper"/>
          <p:cNvSpPr txBox="1"/>
          <p:nvPr/>
        </p:nvSpPr>
        <p:spPr>
          <a:xfrm>
            <a:off x="6672161" y="8515654"/>
            <a:ext cx="6381828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800">
                <a:solidFill>
                  <a:schemeClr val="accent2">
                    <a:hueOff val="309077"/>
                    <a:satOff val="54520"/>
                    <a:lumOff val="-33687"/>
                  </a:schemeClr>
                </a:solidFill>
              </a:defRPr>
            </a:lvl1pPr>
          </a:lstStyle>
          <a:p>
            <a:r>
              <a:t>We discussed in this paper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Fabry–Pérot  cavity"/>
          <p:cNvSpPr txBox="1"/>
          <p:nvPr/>
        </p:nvSpPr>
        <p:spPr>
          <a:xfrm>
            <a:off x="3435807" y="327995"/>
            <a:ext cx="6133186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Fabry–Pérot  cavity</a:t>
            </a:r>
          </a:p>
        </p:txBody>
      </p:sp>
      <p:pic>
        <p:nvPicPr>
          <p:cNvPr id="178" name="FP腔.png" descr="FP腔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615" y="1539178"/>
            <a:ext cx="5909570" cy="4973888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o get spectroscopy of a graphene transom qubit.…"/>
          <p:cNvSpPr txBox="1"/>
          <p:nvPr/>
        </p:nvSpPr>
        <p:spPr>
          <a:xfrm>
            <a:off x="60742" y="7000540"/>
            <a:ext cx="12944057" cy="1702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3400"/>
            </a:pPr>
            <a:r>
              <a:rPr dirty="0"/>
              <a:t>To get spectroscopy of a graphene transom qubit.</a:t>
            </a:r>
          </a:p>
          <a:p>
            <a:pPr algn="l">
              <a:defRPr sz="3400"/>
            </a:pPr>
            <a:r>
              <a:rPr dirty="0"/>
              <a:t>Measure how transmission of the resonator responds to gate voltage.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螢幕快照 2020-03-28 下午6.38.25.png" descr="螢幕快照 2020-03-28 下午6.38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0" y="1528354"/>
            <a:ext cx="8133971" cy="3660789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Measurement-…"/>
          <p:cNvSpPr txBox="1"/>
          <p:nvPr/>
        </p:nvSpPr>
        <p:spPr>
          <a:xfrm>
            <a:off x="2638672" y="65549"/>
            <a:ext cx="8327518" cy="148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Measurement-</a:t>
            </a:r>
          </a:p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Spectroscopy of a graphene transmon qubit </a:t>
            </a:r>
            <a:endParaRPr b="0"/>
          </a:p>
        </p:txBody>
      </p:sp>
      <p:sp>
        <p:nvSpPr>
          <p:cNvPr id="183" name="Scanning readout frequency around bare-resonator"/>
          <p:cNvSpPr txBox="1"/>
          <p:nvPr/>
        </p:nvSpPr>
        <p:spPr>
          <a:xfrm>
            <a:off x="1264728" y="6508283"/>
            <a:ext cx="11675466" cy="125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Scanning readout frequency around bare-resonator</a:t>
            </a:r>
          </a:p>
        </p:txBody>
      </p:sp>
      <p:sp>
        <p:nvSpPr>
          <p:cNvPr id="184" name="To get gate-voltage"/>
          <p:cNvSpPr txBox="1"/>
          <p:nvPr/>
        </p:nvSpPr>
        <p:spPr>
          <a:xfrm>
            <a:off x="417723" y="5711018"/>
            <a:ext cx="4878613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4211" indent="-454211">
              <a:buSzPct val="75000"/>
              <a:buChar char="•"/>
            </a:lvl1pPr>
          </a:lstStyle>
          <a:p>
            <a:r>
              <a:t>To get gate-voltage</a:t>
            </a:r>
          </a:p>
        </p:txBody>
      </p:sp>
      <p:sp>
        <p:nvSpPr>
          <p:cNvPr id="185" name="Splitting of the cavity"/>
          <p:cNvSpPr txBox="1"/>
          <p:nvPr/>
        </p:nvSpPr>
        <p:spPr>
          <a:xfrm>
            <a:off x="7227258" y="4913753"/>
            <a:ext cx="5270968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4211" indent="-454211">
              <a:buSzPct val="75000"/>
              <a:buChar char="•"/>
              <a:defRPr>
                <a:solidFill>
                  <a:schemeClr val="accent5"/>
                </a:solidFill>
              </a:defRPr>
            </a:lvl1pPr>
          </a:lstStyle>
          <a:p>
            <a:r>
              <a:t>Splitting of the cavity</a:t>
            </a:r>
          </a:p>
        </p:txBody>
      </p:sp>
      <p:sp>
        <p:nvSpPr>
          <p:cNvPr id="186" name="箭頭"/>
          <p:cNvSpPr/>
          <p:nvPr/>
        </p:nvSpPr>
        <p:spPr>
          <a:xfrm>
            <a:off x="466850" y="6568289"/>
            <a:ext cx="831031" cy="383211"/>
          </a:xfrm>
          <a:prstGeom prst="rightArrow">
            <a:avLst>
              <a:gd name="adj1" fmla="val 32000"/>
              <a:gd name="adj2" fmla="val 138790"/>
            </a:avLst>
          </a:prstGeom>
          <a:solidFill>
            <a:srgbClr val="0000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" name="線條"/>
          <p:cNvSpPr/>
          <p:nvPr/>
        </p:nvSpPr>
        <p:spPr>
          <a:xfrm>
            <a:off x="5642376" y="3025337"/>
            <a:ext cx="2320108" cy="1526249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" name="-2.2"/>
          <p:cNvSpPr txBox="1"/>
          <p:nvPr/>
        </p:nvSpPr>
        <p:spPr>
          <a:xfrm>
            <a:off x="7981177" y="4315876"/>
            <a:ext cx="972846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-2.2</a:t>
            </a:r>
          </a:p>
        </p:txBody>
      </p:sp>
      <p:sp>
        <p:nvSpPr>
          <p:cNvPr id="189" name="-2.8"/>
          <p:cNvSpPr txBox="1"/>
          <p:nvPr/>
        </p:nvSpPr>
        <p:spPr>
          <a:xfrm>
            <a:off x="4612821" y="4913753"/>
            <a:ext cx="972847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-2.8</a:t>
            </a:r>
          </a:p>
        </p:txBody>
      </p:sp>
      <p:sp>
        <p:nvSpPr>
          <p:cNvPr id="190" name="線條"/>
          <p:cNvSpPr/>
          <p:nvPr/>
        </p:nvSpPr>
        <p:spPr>
          <a:xfrm flipV="1">
            <a:off x="5204255" y="3175679"/>
            <a:ext cx="1" cy="1891160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1" name="線條"/>
          <p:cNvSpPr/>
          <p:nvPr/>
        </p:nvSpPr>
        <p:spPr>
          <a:xfrm flipV="1">
            <a:off x="6842499" y="2051577"/>
            <a:ext cx="1270001" cy="1270001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2" name="Frequency—readout(bare)=7.34 Ghz"/>
          <p:cNvSpPr txBox="1"/>
          <p:nvPr/>
        </p:nvSpPr>
        <p:spPr>
          <a:xfrm>
            <a:off x="7530539" y="1571038"/>
            <a:ext cx="520446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Frequency—readout(bare)=7.34 Ghz</a:t>
            </a:r>
          </a:p>
        </p:txBody>
      </p:sp>
      <p:sp>
        <p:nvSpPr>
          <p:cNvPr id="193" name="Indicating hybridization between the resonator and the qubit in the strong coupling regime"/>
          <p:cNvSpPr txBox="1"/>
          <p:nvPr/>
        </p:nvSpPr>
        <p:spPr>
          <a:xfrm>
            <a:off x="461615" y="8046416"/>
            <a:ext cx="12081570" cy="92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200"/>
              </a:lnSpc>
              <a:spcBef>
                <a:spcPts val="12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Indicating hybridization between the resonator and the qubit in the strong coupling regime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螢幕快照 2020-03-28 下午6.44.54.png" descr="螢幕快照 2020-03-28 下午6.44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63" y="1258603"/>
            <a:ext cx="8505459" cy="588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Measurement-…"/>
          <p:cNvSpPr txBox="1"/>
          <p:nvPr/>
        </p:nvSpPr>
        <p:spPr>
          <a:xfrm>
            <a:off x="2790472" y="95766"/>
            <a:ext cx="8327518" cy="1810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Measurement-</a:t>
            </a:r>
          </a:p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Spectroscopy of a graphene transmon qubit </a:t>
            </a:r>
            <a:endParaRPr b="0"/>
          </a:p>
        </p:txBody>
      </p:sp>
      <p:sp>
        <p:nvSpPr>
          <p:cNvPr id="197" name="Frequency qubit："/>
          <p:cNvSpPr txBox="1"/>
          <p:nvPr/>
        </p:nvSpPr>
        <p:spPr>
          <a:xfrm>
            <a:off x="8483892" y="2184843"/>
            <a:ext cx="3987826" cy="1333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Frequency qubit： </a:t>
            </a:r>
          </a:p>
        </p:txBody>
      </p:sp>
      <p:pic>
        <p:nvPicPr>
          <p:cNvPr id="198" name="螢幕快照 2020-03-28 下午7.15.27.png" descr="螢幕快照 2020-03-28 下午7.15.27.png"/>
          <p:cNvPicPr>
            <a:picLocks noChangeAspect="1"/>
          </p:cNvPicPr>
          <p:nvPr/>
        </p:nvPicPr>
        <p:blipFill rotWithShape="1">
          <a:blip r:embed="rId3"/>
          <a:srcRect r="23799"/>
          <a:stretch/>
        </p:blipFill>
        <p:spPr>
          <a:xfrm>
            <a:off x="8778258" y="3160902"/>
            <a:ext cx="3299791" cy="48892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線條"/>
          <p:cNvSpPr/>
          <p:nvPr/>
        </p:nvSpPr>
        <p:spPr>
          <a:xfrm flipH="1" flipV="1">
            <a:off x="5618315" y="4834149"/>
            <a:ext cx="2023352" cy="588835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0" name="Voltage charge neutrality point…"/>
          <p:cNvSpPr txBox="1"/>
          <p:nvPr/>
        </p:nvSpPr>
        <p:spPr>
          <a:xfrm>
            <a:off x="7587429" y="5062181"/>
            <a:ext cx="449062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solidFill>
                  <a:schemeClr val="accent5"/>
                </a:solidFill>
              </a:defRPr>
            </a:pPr>
            <a:r>
              <a:t>Voltage charge neutrality point</a:t>
            </a:r>
          </a:p>
          <a:p>
            <a:pPr>
              <a:defRPr sz="2400">
                <a:solidFill>
                  <a:schemeClr val="accent5"/>
                </a:solidFill>
              </a:defRPr>
            </a:pPr>
            <a:r>
              <a:t>= -2.52 (V)</a:t>
            </a:r>
          </a:p>
        </p:txBody>
      </p:sp>
      <p:sp>
        <p:nvSpPr>
          <p:cNvPr id="201" name="線條"/>
          <p:cNvSpPr/>
          <p:nvPr/>
        </p:nvSpPr>
        <p:spPr>
          <a:xfrm flipH="1">
            <a:off x="3831640" y="3864042"/>
            <a:ext cx="1" cy="4555842"/>
          </a:xfrm>
          <a:prstGeom prst="line">
            <a:avLst/>
          </a:prstGeom>
          <a:ln w="25400">
            <a:solidFill>
              <a:schemeClr val="accent5"/>
            </a:solidFill>
            <a:miter lim="400000"/>
            <a:headEnd type="arrow"/>
            <a:tailEnd type="arrow"/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2" name="Vg=-4.38 (V),F(dr)=F(qb)=8.811Ghz"/>
          <p:cNvSpPr txBox="1"/>
          <p:nvPr/>
        </p:nvSpPr>
        <p:spPr>
          <a:xfrm>
            <a:off x="287176" y="8470004"/>
            <a:ext cx="7777989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Vg=-4.38 (V),F(dr)=F(qb)=8.811Ghz</a:t>
            </a:r>
          </a:p>
        </p:txBody>
      </p:sp>
      <p:sp>
        <p:nvSpPr>
          <p:cNvPr id="203" name="Josephson current Ic ~90-360nA"/>
          <p:cNvSpPr txBox="1"/>
          <p:nvPr/>
        </p:nvSpPr>
        <p:spPr>
          <a:xfrm>
            <a:off x="8610898" y="3649829"/>
            <a:ext cx="4314522" cy="436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/>
            </a:lvl1pPr>
          </a:lstStyle>
          <a:p>
            <a:r>
              <a:rPr dirty="0"/>
              <a:t>Josephson current </a:t>
            </a:r>
            <a:r>
              <a:rPr dirty="0" err="1"/>
              <a:t>Ic</a:t>
            </a:r>
            <a:r>
              <a:rPr dirty="0"/>
              <a:t> ~90-360nA</a:t>
            </a:r>
          </a:p>
        </p:txBody>
      </p:sp>
      <p:sp>
        <p:nvSpPr>
          <p:cNvPr id="204" name="箭頭"/>
          <p:cNvSpPr/>
          <p:nvPr/>
        </p:nvSpPr>
        <p:spPr>
          <a:xfrm>
            <a:off x="8177319" y="8561429"/>
            <a:ext cx="994669" cy="488951"/>
          </a:xfrm>
          <a:prstGeom prst="rightArrow">
            <a:avLst>
              <a:gd name="adj1" fmla="val 32000"/>
              <a:gd name="adj2" fmla="val 166234"/>
            </a:avLst>
          </a:prstGeom>
          <a:solidFill>
            <a:schemeClr val="accent5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5" name="Rabi oscillation"/>
          <p:cNvSpPr txBox="1"/>
          <p:nvPr/>
        </p:nvSpPr>
        <p:spPr>
          <a:xfrm>
            <a:off x="9284141" y="8470004"/>
            <a:ext cx="3530144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t>Rabi oscillation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Measurement-…"/>
          <p:cNvSpPr txBox="1">
            <a:spLocks noGrp="1"/>
          </p:cNvSpPr>
          <p:nvPr>
            <p:ph type="title"/>
          </p:nvPr>
        </p:nvSpPr>
        <p:spPr>
          <a:xfrm>
            <a:off x="762000" y="482600"/>
            <a:ext cx="11480800" cy="2146300"/>
          </a:xfrm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Measurement-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Spectroscopy of a graphene transmon qubit </a:t>
            </a:r>
            <a:endParaRPr b="0"/>
          </a:p>
        </p:txBody>
      </p:sp>
      <p:sp>
        <p:nvSpPr>
          <p:cNvPr id="208" name="V ( CNP ) = -2.52 V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V ( CNP ) = -2.52 V.</a:t>
            </a:r>
          </a:p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When [ drive frequency ] = [ qubit frequency ] = 8.811 Ghz , the pulse induces Rabi oscillation.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abi oscill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Rabi oscillation</a:t>
            </a:r>
          </a:p>
        </p:txBody>
      </p:sp>
      <p:sp>
        <p:nvSpPr>
          <p:cNvPr id="211" name="內文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2800"/>
              </a:lnSpc>
              <a:spcBef>
                <a:spcPts val="0"/>
              </a:spcBef>
              <a:buSzTx/>
              <a:buNone/>
              <a:defRPr sz="1200" u="sng">
                <a:solidFill>
                  <a:srgbClr val="0000EE"/>
                </a:solidFill>
                <a:effectLst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212" name="quantum-superposition-of-states-and-decoherence.mp4" descr="quantum-superposition-of-states-and-decoherenc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309" y="2397099"/>
            <a:ext cx="11376885" cy="6394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95000" fill="hold"/>
                                        <p:tgtEl>
                                          <p:spTgt spid="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Measurement…"/>
          <p:cNvSpPr txBox="1"/>
          <p:nvPr/>
        </p:nvSpPr>
        <p:spPr>
          <a:xfrm>
            <a:off x="1358855" y="218069"/>
            <a:ext cx="10889362" cy="1487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Measurement</a:t>
            </a:r>
          </a:p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Rabi oscillation and energy relaxation of a graphene qubit. </a:t>
            </a:r>
            <a:endParaRPr b="0"/>
          </a:p>
        </p:txBody>
      </p:sp>
      <p:pic>
        <p:nvPicPr>
          <p:cNvPr id="215" name="螢幕快照 2020-03-29 下午1.56.08.png" descr="螢幕快照 2020-03-29 下午1.56.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615" y="1515898"/>
            <a:ext cx="9730405" cy="4716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螢幕快照 2020-03-29 下午1.56.23.png" descr="螢幕快照 2020-03-29 下午1.56.2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2133" y="6043377"/>
            <a:ext cx="4594922" cy="3310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螢幕快照 2020-03-29 下午1.56.38.png" descr="螢幕快照 2020-03-29 下午1.56.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536" y="6116759"/>
            <a:ext cx="5041901" cy="3195896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F (01)=8.811Ghz"/>
          <p:cNvSpPr txBox="1"/>
          <p:nvPr/>
        </p:nvSpPr>
        <p:spPr>
          <a:xfrm>
            <a:off x="10310801" y="1434155"/>
            <a:ext cx="2392377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r>
              <a:t>F (01)=8.811Ghz</a:t>
            </a:r>
          </a:p>
        </p:txBody>
      </p:sp>
      <p:pic>
        <p:nvPicPr>
          <p:cNvPr id="219" name="線條 線條" descr="線條 線條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8779084" y="2815398"/>
            <a:ext cx="2748775" cy="352735"/>
          </a:xfrm>
          <a:prstGeom prst="rect">
            <a:avLst/>
          </a:prstGeom>
        </p:spPr>
      </p:pic>
      <p:pic>
        <p:nvPicPr>
          <p:cNvPr id="221" name="圓角矩形 圓角矩形" descr="圓角矩形 圓角矩形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49239" y="6746968"/>
            <a:ext cx="1403164" cy="422872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Measurement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Measurement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Rabi oscillation and energy relaxation of a graphene qubit. </a:t>
            </a:r>
            <a:endParaRPr b="0"/>
          </a:p>
        </p:txBody>
      </p:sp>
      <p:sp>
        <p:nvSpPr>
          <p:cNvPr id="224" name="Energy relaxation time T1 ~ 36 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4211" indent="-454211"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r>
              <a:t>Energy relaxation time T1 ~ 36 ns</a:t>
            </a:r>
          </a:p>
          <a:p>
            <a:pPr marL="454211" indent="-454211"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endParaRPr/>
          </a:p>
          <a:p>
            <a:pPr marL="454211" indent="-454211"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r>
              <a:t>NO strong Voltage(g)  dependence of the coherence.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Measurement-…"/>
          <p:cNvSpPr txBox="1"/>
          <p:nvPr/>
        </p:nvSpPr>
        <p:spPr>
          <a:xfrm>
            <a:off x="2402992" y="79251"/>
            <a:ext cx="8198816" cy="139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Measurement-</a:t>
            </a:r>
          </a:p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r>
              <a:t>Qubit dephasing and Ramsey measurement </a:t>
            </a:r>
            <a:endParaRPr sz="1200" b="0"/>
          </a:p>
          <a:p>
            <a:pPr>
              <a:defRPr sz="30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pPr>
            <a:endParaRPr sz="1200" b="0"/>
          </a:p>
        </p:txBody>
      </p:sp>
      <p:pic>
        <p:nvPicPr>
          <p:cNvPr id="227" name="螢幕快照 2020-04-07 下午6.15.29.png" descr="螢幕快照 2020-04-07 下午6.15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72267"/>
            <a:ext cx="11938000" cy="758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圓角矩形 圓角矩形" descr="圓角矩形 圓角矩形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3673568" y="3432268"/>
            <a:ext cx="1443546" cy="462956"/>
          </a:xfrm>
          <a:prstGeom prst="rect">
            <a:avLst/>
          </a:prstGeom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29" name="螢幕快照 2020-04-12 下午1.25.25.png" descr="螢幕快照 2020-04-12 下午1.25.2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828742"/>
            <a:ext cx="9718374" cy="53761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箭頭"/>
          <p:cNvSpPr/>
          <p:nvPr/>
        </p:nvSpPr>
        <p:spPr>
          <a:xfrm>
            <a:off x="9861550" y="8953979"/>
            <a:ext cx="811114" cy="287140"/>
          </a:xfrm>
          <a:prstGeom prst="rightArrow">
            <a:avLst>
              <a:gd name="adj1" fmla="val 32000"/>
              <a:gd name="adj2" fmla="val 215596"/>
            </a:avLst>
          </a:prstGeom>
          <a:solidFill>
            <a:srgbClr val="000000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1" name="T2*"/>
          <p:cNvSpPr txBox="1"/>
          <p:nvPr/>
        </p:nvSpPr>
        <p:spPr>
          <a:xfrm>
            <a:off x="10801350" y="8836006"/>
            <a:ext cx="654457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3200"/>
              </a:spcBef>
              <a:defRPr sz="2800">
                <a:effectLst>
                  <a:outerShdw blurRad="50800" dist="25400" dir="5400000" rotWithShape="0">
                    <a:srgbClr val="000000"/>
                  </a:outerShdw>
                </a:effectLst>
              </a:defRPr>
            </a:lvl1pPr>
          </a:lstStyle>
          <a:p>
            <a:r>
              <a:t>T2*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Measurement-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3000">
                <a:solidFill>
                  <a:srgbClr val="000000"/>
                </a:solidFill>
              </a:defRPr>
            </a:pPr>
            <a:r>
              <a:t>Measurement-</a:t>
            </a:r>
          </a:p>
          <a:p>
            <a:pPr>
              <a:defRPr sz="3000">
                <a:solidFill>
                  <a:srgbClr val="000000"/>
                </a:solidFill>
              </a:defRPr>
            </a:pPr>
            <a:r>
              <a:t>Qubit dephasing and Ramsey measurement </a:t>
            </a:r>
            <a:endParaRPr sz="1200" b="0"/>
          </a:p>
          <a:p>
            <a:pPr>
              <a:defRPr sz="3000">
                <a:solidFill>
                  <a:srgbClr val="000000"/>
                </a:solidFill>
              </a:defRPr>
            </a:pPr>
            <a:endParaRPr sz="1200" b="0"/>
          </a:p>
        </p:txBody>
      </p:sp>
      <p:sp>
        <p:nvSpPr>
          <p:cNvPr id="234" name="Double ( T1) ~= T2"/>
          <p:cNvSpPr txBox="1"/>
          <p:nvPr/>
        </p:nvSpPr>
        <p:spPr>
          <a:xfrm>
            <a:off x="39201" y="2368670"/>
            <a:ext cx="4342876" cy="11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54211" indent="-454211">
              <a:buSzPct val="75000"/>
              <a:buChar char="•"/>
              <a:defRPr sz="3400"/>
            </a:lvl1pPr>
          </a:lstStyle>
          <a:p>
            <a:r>
              <a:t>Double ( T1) ~= T2</a:t>
            </a:r>
          </a:p>
        </p:txBody>
      </p:sp>
      <p:sp>
        <p:nvSpPr>
          <p:cNvPr id="235" name="圓角矩形"/>
          <p:cNvSpPr/>
          <p:nvPr/>
        </p:nvSpPr>
        <p:spPr>
          <a:xfrm>
            <a:off x="5268727" y="1801802"/>
            <a:ext cx="1699747" cy="1448913"/>
          </a:xfrm>
          <a:prstGeom prst="roundRect">
            <a:avLst>
              <a:gd name="adj" fmla="val 15000"/>
            </a:avLst>
          </a:prstGeom>
          <a:gradFill>
            <a:gsLst>
              <a:gs pos="0">
                <a:srgbClr val="FBFBFB">
                  <a:alpha val="38741"/>
                </a:srgbClr>
              </a:gs>
              <a:gs pos="100000">
                <a:srgbClr val="BEBEBE">
                  <a:alpha val="38741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6" name="T1 ~= 36ns…"/>
          <p:cNvSpPr txBox="1"/>
          <p:nvPr/>
        </p:nvSpPr>
        <p:spPr>
          <a:xfrm>
            <a:off x="4882789" y="2161642"/>
            <a:ext cx="2714550" cy="72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000"/>
            </a:pPr>
            <a:r>
              <a:t>T1 ~= 36ns</a:t>
            </a:r>
          </a:p>
          <a:p>
            <a:pPr>
              <a:defRPr sz="2000"/>
            </a:pPr>
            <a:r>
              <a:t>T2~=  55ns</a:t>
            </a:r>
          </a:p>
        </p:txBody>
      </p:sp>
      <p:sp>
        <p:nvSpPr>
          <p:cNvPr id="237" name="箭頭"/>
          <p:cNvSpPr/>
          <p:nvPr/>
        </p:nvSpPr>
        <p:spPr>
          <a:xfrm>
            <a:off x="761794" y="3289239"/>
            <a:ext cx="1270001" cy="733827"/>
          </a:xfrm>
          <a:prstGeom prst="rightArrow">
            <a:avLst>
              <a:gd name="adj1" fmla="val 32000"/>
              <a:gd name="adj2" fmla="val 110762"/>
            </a:avLst>
          </a:pr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8" name="Qubit coherence is limited by energy relaxation"/>
          <p:cNvSpPr txBox="1"/>
          <p:nvPr/>
        </p:nvSpPr>
        <p:spPr>
          <a:xfrm>
            <a:off x="2430909" y="3351265"/>
            <a:ext cx="9482634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t>Qubit coherence is limited by energy relaxation</a:t>
            </a:r>
          </a:p>
        </p:txBody>
      </p:sp>
      <p:sp>
        <p:nvSpPr>
          <p:cNvPr id="239" name="Coherence in device is not limited by graphene junction…"/>
          <p:cNvSpPr txBox="1"/>
          <p:nvPr/>
        </p:nvSpPr>
        <p:spPr>
          <a:xfrm>
            <a:off x="0" y="4538562"/>
            <a:ext cx="13004800" cy="1626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507648" indent="-507648" algn="l">
              <a:buSzPct val="75000"/>
              <a:buChar char="•"/>
              <a:defRPr sz="3300"/>
            </a:pPr>
            <a:r>
              <a:rPr dirty="0"/>
              <a:t>Coherence in device is not limited by graphene junction</a:t>
            </a:r>
          </a:p>
          <a:p>
            <a:pPr marL="454211" indent="-454211" algn="l">
              <a:buSzPct val="75000"/>
              <a:buChar char="•"/>
              <a:defRPr sz="3300"/>
            </a:pPr>
            <a:r>
              <a:rPr dirty="0"/>
              <a:t>Supercurrent transport characteristics in graphene vary with the Fermi energy.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utl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Outline</a:t>
            </a:r>
          </a:p>
        </p:txBody>
      </p:sp>
      <p:sp>
        <p:nvSpPr>
          <p:cNvPr id="126" name="Introduction—Superconductor, Cooper pair box,      van Der Waals materials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4211" indent="-454211">
              <a:lnSpc>
                <a:spcPct val="120000"/>
              </a:lnSpc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r>
              <a:t>Introduction—Superconductor, Cooper pair box,      van Der Waals materials.</a:t>
            </a:r>
          </a:p>
          <a:p>
            <a:pPr marL="454211" indent="-454211">
              <a:lnSpc>
                <a:spcPct val="200000"/>
              </a:lnSpc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r>
              <a:t>Graphene—Characteristic, looks.</a:t>
            </a:r>
          </a:p>
          <a:p>
            <a:pPr marL="454211" indent="-454211">
              <a:lnSpc>
                <a:spcPct val="150000"/>
              </a:lnSpc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r>
              <a:t>Measurement—Fabry-Perot cavity, Rabi oscillation, Ramsey measurement.</a:t>
            </a:r>
          </a:p>
          <a:p>
            <a:pPr marL="454211" indent="-454211">
              <a:lnSpc>
                <a:spcPct val="200000"/>
              </a:lnSpc>
              <a:spcBef>
                <a:spcPts val="0"/>
              </a:spcBef>
              <a:defRPr sz="3800">
                <a:solidFill>
                  <a:srgbClr val="000000"/>
                </a:solidFill>
                <a:effectLst/>
              </a:defRPr>
            </a:pPr>
            <a:r>
              <a:t>Conclusion—T1 and T2.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onclusion-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72516">
              <a:defRPr sz="6272">
                <a:solidFill>
                  <a:srgbClr val="000000"/>
                </a:solidFill>
                <a:effectLst>
                  <a:outerShdw blurRad="49784" dist="24892" dir="5400000" rotWithShape="0">
                    <a:srgbClr val="000000"/>
                  </a:outerShdw>
                </a:effectLst>
              </a:defRPr>
            </a:pPr>
            <a:r>
              <a:rPr dirty="0" err="1"/>
              <a:t>Conclusion</a:t>
            </a:r>
            <a:r>
              <a:rPr lang="en-US" altLang="zh-TW" dirty="0" err="1"/>
              <a:t>&amp;Futurework</a:t>
            </a:r>
            <a:r>
              <a:rPr dirty="0"/>
              <a:t>-</a:t>
            </a:r>
          </a:p>
          <a:p>
            <a:pPr defTabSz="572516">
              <a:defRPr sz="3920">
                <a:solidFill>
                  <a:srgbClr val="000000"/>
                </a:solidFill>
                <a:effectLst>
                  <a:outerShdw blurRad="49784" dist="24892" dir="5400000" rotWithShape="0">
                    <a:srgbClr val="000000"/>
                  </a:outerShdw>
                </a:effectLst>
              </a:defRPr>
            </a:pPr>
            <a:r>
              <a:rPr dirty="0"/>
              <a:t>Graphene-based van Der Waals </a:t>
            </a:r>
            <a:r>
              <a:rPr dirty="0" err="1"/>
              <a:t>heterstructures</a:t>
            </a:r>
            <a:endParaRPr dirty="0"/>
          </a:p>
        </p:txBody>
      </p:sp>
      <p:sp>
        <p:nvSpPr>
          <p:cNvPr id="242" name="To engineer a qubit spectrum to optimize charge stability and coherence.…"/>
          <p:cNvSpPr txBox="1"/>
          <p:nvPr/>
        </p:nvSpPr>
        <p:spPr>
          <a:xfrm>
            <a:off x="0" y="2994233"/>
            <a:ext cx="13004800" cy="3798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454211" indent="-454211" algn="l">
              <a:buSzPct val="75000"/>
              <a:buChar char="•"/>
              <a:defRPr sz="3400"/>
            </a:pPr>
            <a:r>
              <a:rPr dirty="0"/>
              <a:t>To engineer a qubit spectrum to optimize charge stability and coherence. </a:t>
            </a:r>
          </a:p>
          <a:p>
            <a:pPr marL="454211" indent="-454211" algn="l">
              <a:buSzPct val="75000"/>
              <a:buChar char="•"/>
              <a:defRPr sz="3400"/>
            </a:pPr>
            <a:r>
              <a:rPr dirty="0"/>
              <a:t>Designed with multiple voltage spots given by the Fabry-Perot oscillation.</a:t>
            </a:r>
          </a:p>
          <a:p>
            <a:pPr marL="454211" indent="-454211" algn="l">
              <a:buSzPct val="75000"/>
              <a:buChar char="•"/>
              <a:defRPr sz="3400"/>
            </a:pPr>
            <a:r>
              <a:rPr dirty="0"/>
              <a:t>It has great potential for extensible superconducting qubit computing</a:t>
            </a:r>
          </a:p>
          <a:p>
            <a:pPr marL="454211" indent="-454211" algn="l">
              <a:buSzPct val="75000"/>
              <a:buChar char="•"/>
              <a:defRPr sz="3400"/>
            </a:pPr>
            <a:r>
              <a:rPr dirty="0"/>
              <a:t>A key element of topological quantum computing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fere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Reference</a:t>
            </a:r>
          </a:p>
        </p:txBody>
      </p:sp>
      <p:sp>
        <p:nvSpPr>
          <p:cNvPr id="245" name="孔偉成（2018/5）。基於Transmon qubit的量子芯片工作環境的研究與優化。中國科學技術大學。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400">
                <a:solidFill>
                  <a:srgbClr val="000000"/>
                </a:solidFill>
                <a:effectLst/>
              </a:defRPr>
            </a:pPr>
            <a:r>
              <a:t>孔偉成（2018/5）。基於Transmon qubit的量子芯片工作環境的研究與優化。中國科學技術大學。</a:t>
            </a:r>
          </a:p>
          <a:p>
            <a:pPr>
              <a:defRPr sz="2400">
                <a:solidFill>
                  <a:srgbClr val="000000"/>
                </a:solidFill>
                <a:effectLst/>
              </a:defRPr>
            </a:pPr>
            <a:r>
              <a:t>吳承恩（2007/1）。超導磁通量元之去相干時間量測。國立清華大學</a:t>
            </a:r>
          </a:p>
          <a:p>
            <a:pPr>
              <a:defRPr sz="2400">
                <a:solidFill>
                  <a:srgbClr val="000000"/>
                </a:solidFill>
                <a:effectLst/>
              </a:defRPr>
            </a:pPr>
            <a:r>
              <a:t>蔣智勳、曾家洲、鐘載淳（2020）。Cooper pair box。國立中興大學。</a:t>
            </a:r>
          </a:p>
          <a:p>
            <a:pPr>
              <a:defRPr sz="2400">
                <a:solidFill>
                  <a:srgbClr val="000000"/>
                </a:solidFill>
                <a:effectLst/>
              </a:defRPr>
            </a:pPr>
            <a:r>
              <a:t>A.K Geim, I.V Grigorieva（2013/7/25）,Van der Waals heterostructures, Nature, 499, doi : 10.1038/nature12385.</a:t>
            </a:r>
          </a:p>
          <a:p>
            <a:pPr>
              <a:defRPr sz="2400">
                <a:solidFill>
                  <a:srgbClr val="000000"/>
                </a:solidFill>
                <a:effectLst/>
              </a:defRPr>
            </a:pPr>
            <a:r>
              <a:t>State superposition（2020）,</a:t>
            </a:r>
            <a:r>
              <a:rPr u="sng">
                <a:hlinkClick r:id="rId2"/>
              </a:rPr>
              <a:t>http://toutestquantique.fr/en/microscopy/</a:t>
            </a:r>
            <a:r>
              <a:t>,（2020/4）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uperconduct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000000"/>
                </a:solidFill>
              </a:defRPr>
            </a:lvl1pPr>
          </a:lstStyle>
          <a:p>
            <a:r>
              <a:t>Superconductor</a:t>
            </a:r>
          </a:p>
        </p:txBody>
      </p:sp>
      <p:sp>
        <p:nvSpPr>
          <p:cNvPr id="129" name="Wire…"/>
          <p:cNvSpPr txBox="1">
            <a:spLocks noGrp="1"/>
          </p:cNvSpPr>
          <p:nvPr>
            <p:ph type="body" idx="1"/>
          </p:nvPr>
        </p:nvSpPr>
        <p:spPr>
          <a:xfrm>
            <a:off x="867010" y="1377894"/>
            <a:ext cx="11480801" cy="63627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Wire</a:t>
            </a:r>
          </a:p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Bulk</a:t>
            </a:r>
          </a:p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Thin film—Superconducting device</a:t>
            </a:r>
          </a:p>
        </p:txBody>
      </p:sp>
      <p:sp>
        <p:nvSpPr>
          <p:cNvPr id="130" name="Josephson junction(SQUID)…"/>
          <p:cNvSpPr txBox="1"/>
          <p:nvPr/>
        </p:nvSpPr>
        <p:spPr>
          <a:xfrm>
            <a:off x="6247683" y="6018979"/>
            <a:ext cx="6390032" cy="125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Josephson junction(SQUID)</a:t>
            </a:r>
          </a:p>
          <a:p>
            <a:r>
              <a:t>Superconducting transistor</a:t>
            </a:r>
          </a:p>
        </p:txBody>
      </p:sp>
      <p:sp>
        <p:nvSpPr>
          <p:cNvPr id="131" name="箭頭"/>
          <p:cNvSpPr/>
          <p:nvPr/>
        </p:nvSpPr>
        <p:spPr>
          <a:xfrm>
            <a:off x="5012313" y="6011979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25252"/>
          </a:soli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8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32" name="超導線.jpeg" descr="超導線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492" y="2376079"/>
            <a:ext cx="2218766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超導塊.jpeg" descr="超導塊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567" y="4027488"/>
            <a:ext cx="1908471" cy="127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ooper pair box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Cooper pair box</a:t>
            </a:r>
          </a:p>
          <a:p>
            <a:pPr>
              <a:defRPr>
                <a:solidFill>
                  <a:srgbClr val="000000"/>
                </a:solidFill>
                <a:effectLst/>
              </a:defRPr>
            </a:pPr>
            <a:r>
              <a:t>in Josephson junction</a:t>
            </a:r>
          </a:p>
        </p:txBody>
      </p:sp>
      <p:pic>
        <p:nvPicPr>
          <p:cNvPr id="136" name="螢幕快照 2020-03-28 下午3.42.35.png" descr="螢幕快照 2020-03-28 下午3.42.3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501" y="3585670"/>
            <a:ext cx="8831798" cy="35327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ooper pair box"/>
          <p:cNvSpPr txBox="1">
            <a:spLocks noGrp="1"/>
          </p:cNvSpPr>
          <p:nvPr>
            <p:ph type="title"/>
          </p:nvPr>
        </p:nvSpPr>
        <p:spPr>
          <a:xfrm>
            <a:off x="762000" y="-2476195"/>
            <a:ext cx="5384800" cy="45974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Cooper pair box</a:t>
            </a:r>
          </a:p>
        </p:txBody>
      </p:sp>
      <p:sp>
        <p:nvSpPr>
          <p:cNvPr id="139" name="Josephon effect + Coulumb blockad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Josephon effect + Coulumb blockade</a:t>
            </a:r>
          </a:p>
        </p:txBody>
      </p:sp>
      <p:pic>
        <p:nvPicPr>
          <p:cNvPr id="140" name="螢幕快照 2020-03-28 下午4.37.14.png" descr="螢幕快照 2020-03-28 下午4.37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295" y="2626958"/>
            <a:ext cx="6201101" cy="609944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5C9156D1-CCFF-BA41-B2C0-49112AD83F8F}"/>
              </a:ext>
            </a:extLst>
          </p:cNvPr>
          <p:cNvSpPr txBox="1"/>
          <p:nvPr/>
        </p:nvSpPr>
        <p:spPr>
          <a:xfrm>
            <a:off x="8207407" y="6586562"/>
            <a:ext cx="140743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capacitance</a:t>
            </a:r>
            <a:endParaRPr kumimoji="0" lang="zh-TW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van der Waals material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>
                <a:effectLst/>
              </a:defRPr>
            </a:pPr>
            <a:r>
              <a:t>van der Waals materials </a:t>
            </a:r>
          </a:p>
        </p:txBody>
      </p:sp>
      <p:pic>
        <p:nvPicPr>
          <p:cNvPr id="143" name="螢幕快照 2020-03-28 下午4.27.50.png" descr="螢幕快照 2020-03-28 下午4.27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68" y="1709296"/>
            <a:ext cx="9945664" cy="6564980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2D-materials"/>
          <p:cNvSpPr txBox="1"/>
          <p:nvPr/>
        </p:nvSpPr>
        <p:spPr>
          <a:xfrm>
            <a:off x="5152714" y="8412183"/>
            <a:ext cx="2957298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2D-materials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raphe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r>
              <a:t>Graphene</a:t>
            </a:r>
          </a:p>
        </p:txBody>
      </p:sp>
      <p:sp>
        <p:nvSpPr>
          <p:cNvPr id="147" name="Resistivity— very low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52525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Resistivity— very </a:t>
            </a:r>
            <a:r>
              <a:rPr>
                <a:solidFill>
                  <a:schemeClr val="accent5"/>
                </a:solidFill>
              </a:rPr>
              <a:t>low</a:t>
            </a:r>
            <a:r>
              <a:t> </a:t>
            </a:r>
          </a:p>
          <a:p>
            <a:pPr>
              <a:defRPr b="1">
                <a:solidFill>
                  <a:srgbClr val="52525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Nano materiais— the </a:t>
            </a:r>
            <a:r>
              <a:rPr>
                <a:solidFill>
                  <a:schemeClr val="accent5"/>
                </a:solidFill>
              </a:rPr>
              <a:t>thinnest</a:t>
            </a:r>
            <a:r>
              <a:t> but also </a:t>
            </a:r>
            <a:r>
              <a:rPr>
                <a:solidFill>
                  <a:schemeClr val="accent5"/>
                </a:solidFill>
              </a:rPr>
              <a:t>hardest</a:t>
            </a:r>
          </a:p>
          <a:p>
            <a:pPr>
              <a:defRPr b="1">
                <a:solidFill>
                  <a:srgbClr val="52525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Electron’s velocity— very </a:t>
            </a:r>
            <a:r>
              <a:rPr>
                <a:solidFill>
                  <a:schemeClr val="accent5"/>
                </a:solidFill>
              </a:rPr>
              <a:t>fast</a:t>
            </a:r>
          </a:p>
          <a:p>
            <a:pPr>
              <a:defRPr b="1">
                <a:solidFill>
                  <a:srgbClr val="52525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Hexagonal lattice</a:t>
            </a:r>
          </a:p>
          <a:p>
            <a:pPr>
              <a:defRPr>
                <a:solidFill>
                  <a:srgbClr val="52525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0" indent="0" defTabSz="457200">
              <a:lnSpc>
                <a:spcPts val="2800"/>
              </a:lnSpc>
              <a:spcBef>
                <a:spcPts val="1200"/>
              </a:spcBef>
              <a:buSzTx/>
              <a:buNone/>
              <a:defRPr sz="1200">
                <a:solidFill>
                  <a:srgbClr val="000000"/>
                </a:solidFill>
                <a:effectLst/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48" name="Inherit superconductivity through the proximity effect"/>
          <p:cNvSpPr txBox="1"/>
          <p:nvPr/>
        </p:nvSpPr>
        <p:spPr>
          <a:xfrm>
            <a:off x="5257273" y="7261140"/>
            <a:ext cx="7336037" cy="926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4200"/>
              </a:lnSpc>
              <a:spcBef>
                <a:spcPts val="1200"/>
              </a:spcBef>
              <a:defRPr sz="24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Inherit superconductivity through the proximity effect </a:t>
            </a:r>
          </a:p>
        </p:txBody>
      </p:sp>
      <p:sp>
        <p:nvSpPr>
          <p:cNvPr id="149" name="箭頭"/>
          <p:cNvSpPr/>
          <p:nvPr/>
        </p:nvSpPr>
        <p:spPr>
          <a:xfrm>
            <a:off x="3827192" y="6792059"/>
            <a:ext cx="1270001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FBFBFB">
                  <a:alpha val="80000"/>
                </a:srgbClr>
              </a:gs>
              <a:gs pos="100000">
                <a:srgbClr val="BEBEBE">
                  <a:alpha val="80000"/>
                </a:srgbClr>
              </a:gs>
            </a:gsLst>
            <a:lin ang="5400000"/>
          </a:gradFill>
          <a:ln w="12700"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3B3B3B"/>
                </a:solidFill>
                <a:effectLst>
                  <a:outerShdw blurRad="12700" dist="12700" dir="5400000" rotWithShape="0">
                    <a:srgbClr val="FFFFFF">
                      <a:alpha val="25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螢幕快照 2020-03-28 下午10.06.22.png" descr="螢幕快照 2020-03-28 下午10.06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25" y="1497871"/>
            <a:ext cx="4076701" cy="374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螢幕快照 2020-03-28 下午10.06.42.png" descr="螢幕快照 2020-03-28 下午10.06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728" y="1523271"/>
            <a:ext cx="4051301" cy="3695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hBN-Graphene-hBN…"/>
          <p:cNvSpPr txBox="1"/>
          <p:nvPr/>
        </p:nvSpPr>
        <p:spPr>
          <a:xfrm>
            <a:off x="112799" y="5156748"/>
            <a:ext cx="6620203" cy="15910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/>
            <a:r>
              <a:t>hBN-Graphene-hBN</a:t>
            </a:r>
          </a:p>
          <a:p>
            <a:pPr algn="l" defTabSz="457200">
              <a:lnSpc>
                <a:spcPts val="11300"/>
              </a:lnSpc>
              <a:spcBef>
                <a:spcPts val="1200"/>
              </a:spcBef>
              <a:defRPr sz="6400" b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800"/>
              <a:t>van der Waals heterostructures</a:t>
            </a:r>
            <a:r>
              <a:t> </a:t>
            </a:r>
          </a:p>
        </p:txBody>
      </p:sp>
      <p:sp>
        <p:nvSpPr>
          <p:cNvPr id="154" name="STM"/>
          <p:cNvSpPr txBox="1"/>
          <p:nvPr/>
        </p:nvSpPr>
        <p:spPr>
          <a:xfrm>
            <a:off x="8640685" y="342335"/>
            <a:ext cx="1545388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STM</a:t>
            </a:r>
          </a:p>
        </p:txBody>
      </p:sp>
      <p:sp>
        <p:nvSpPr>
          <p:cNvPr id="155" name="STEM"/>
          <p:cNvSpPr txBox="1"/>
          <p:nvPr/>
        </p:nvSpPr>
        <p:spPr>
          <a:xfrm>
            <a:off x="1672671" y="342335"/>
            <a:ext cx="1973327" cy="89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>
                <a:effectLst>
                  <a:outerShdw blurRad="50800" dist="254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STEM</a:t>
            </a:r>
          </a:p>
        </p:txBody>
      </p:sp>
      <p:sp>
        <p:nvSpPr>
          <p:cNvPr id="156" name="Superlattice"/>
          <p:cNvSpPr txBox="1"/>
          <p:nvPr/>
        </p:nvSpPr>
        <p:spPr>
          <a:xfrm>
            <a:off x="7840916" y="5504662"/>
            <a:ext cx="3144926" cy="1178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700"/>
              </a:lnSpc>
              <a:defRPr b="1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 Superlattice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raphene"/>
          <p:cNvSpPr txBox="1">
            <a:spLocks noGrp="1"/>
          </p:cNvSpPr>
          <p:nvPr>
            <p:ph type="title"/>
          </p:nvPr>
        </p:nvSpPr>
        <p:spPr>
          <a:xfrm>
            <a:off x="762000" y="-411863"/>
            <a:ext cx="11480800" cy="21463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Graphene</a:t>
            </a:r>
          </a:p>
        </p:txBody>
      </p:sp>
      <p:sp>
        <p:nvSpPr>
          <p:cNvPr id="159" name="S-G-S junction in cQED.…"/>
          <p:cNvSpPr txBox="1">
            <a:spLocks noGrp="1"/>
          </p:cNvSpPr>
          <p:nvPr>
            <p:ph type="body" sz="half" idx="1"/>
          </p:nvPr>
        </p:nvSpPr>
        <p:spPr>
          <a:xfrm>
            <a:off x="116908" y="6256287"/>
            <a:ext cx="12904877" cy="3481845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S-G-S junction in cQED.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Voltage-tunalbe</a:t>
            </a:r>
          </a:p>
        </p:txBody>
      </p:sp>
      <p:pic>
        <p:nvPicPr>
          <p:cNvPr id="160" name="螢幕快照 2020-03-28 下午5.02.23.png" descr="螢幕快照 2020-03-28 下午5.02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90" y="1224571"/>
            <a:ext cx="11889537" cy="57910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545</Words>
  <Application>Microsoft Macintosh PowerPoint</Application>
  <PresentationFormat>自訂</PresentationFormat>
  <Paragraphs>101</Paragraphs>
  <Slides>21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蘋果儷中黑</vt:lpstr>
      <vt:lpstr>Arial</vt:lpstr>
      <vt:lpstr>Helvetica Neue</vt:lpstr>
      <vt:lpstr>Helvetica Neue Medium</vt:lpstr>
      <vt:lpstr>Times</vt:lpstr>
      <vt:lpstr>Times New Roman</vt:lpstr>
      <vt:lpstr>New_Template2</vt:lpstr>
      <vt:lpstr>Coherent control of a hybrid superconducting circuit made with graphene-based van der Waals heterostructures   </vt:lpstr>
      <vt:lpstr>Outline</vt:lpstr>
      <vt:lpstr>Superconductor</vt:lpstr>
      <vt:lpstr>Cooper pair box in Josephson junction</vt:lpstr>
      <vt:lpstr>Cooper pair box</vt:lpstr>
      <vt:lpstr>van der Waals materials </vt:lpstr>
      <vt:lpstr>Graphene</vt:lpstr>
      <vt:lpstr>PowerPoint 簡報</vt:lpstr>
      <vt:lpstr>Graphene</vt:lpstr>
      <vt:lpstr>Graphene with hBN</vt:lpstr>
      <vt:lpstr>PowerPoint 簡報</vt:lpstr>
      <vt:lpstr>PowerPoint 簡報</vt:lpstr>
      <vt:lpstr>PowerPoint 簡報</vt:lpstr>
      <vt:lpstr>Measurement- Spectroscopy of a graphene transmon qubit </vt:lpstr>
      <vt:lpstr>Rabi oscillation</vt:lpstr>
      <vt:lpstr>PowerPoint 簡報</vt:lpstr>
      <vt:lpstr>Measurement Rabi oscillation and energy relaxation of a graphene qubit. </vt:lpstr>
      <vt:lpstr>PowerPoint 簡報</vt:lpstr>
      <vt:lpstr>Measurement- Qubit dephasing and Ramsey measurement  </vt:lpstr>
      <vt:lpstr>Conclusion&amp;Futurework- Graphene-based van Der Waals heterstructures</vt:lpstr>
      <vt:lpstr>Reference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Coherent control of a hybrid superconducting circuit made with graphene-based van der Waals heterostructures   </dc:title>
  <cp:lastModifiedBy>Microsoft Office User</cp:lastModifiedBy>
  <cp:revision>5</cp:revision>
  <dcterms:modified xsi:type="dcterms:W3CDTF">2020-04-14T08:35:53Z</dcterms:modified>
</cp:coreProperties>
</file>